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tiff" ContentType="image/tiff"/>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officeDocument/2006/relationships/officeDocument" Target="ppt/presentation.xml"/><Relationship Id="rId1" Type="http://schemas.microsoft.com/office/2011/relationships/webextensiontaskpanes" Target="ppt/webextensions/taskpanes.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4" r:id="rId1"/>
  </p:sldMasterIdLst>
  <p:notesMasterIdLst>
    <p:notesMasterId r:id="rId156"/>
  </p:notesMasterIdLst>
  <p:sldIdLst>
    <p:sldId id="950" r:id="rId2"/>
    <p:sldId id="575" r:id="rId3"/>
    <p:sldId id="1887" r:id="rId4"/>
    <p:sldId id="1279" r:id="rId5"/>
    <p:sldId id="1280" r:id="rId6"/>
    <p:sldId id="1282" r:id="rId7"/>
    <p:sldId id="1283" r:id="rId8"/>
    <p:sldId id="1284" r:id="rId9"/>
    <p:sldId id="1411" r:id="rId10"/>
    <p:sldId id="1418" r:id="rId11"/>
    <p:sldId id="1419" r:id="rId12"/>
    <p:sldId id="1741" r:id="rId13"/>
    <p:sldId id="1966" r:id="rId14"/>
    <p:sldId id="1965" r:id="rId15"/>
    <p:sldId id="1884" r:id="rId16"/>
    <p:sldId id="1886" r:id="rId17"/>
    <p:sldId id="1955" r:id="rId18"/>
    <p:sldId id="1112" r:id="rId19"/>
    <p:sldId id="1421" r:id="rId20"/>
    <p:sldId id="1422" r:id="rId21"/>
    <p:sldId id="1424" r:id="rId22"/>
    <p:sldId id="1094" r:id="rId23"/>
    <p:sldId id="289" r:id="rId24"/>
    <p:sldId id="1888" r:id="rId25"/>
    <p:sldId id="290" r:id="rId26"/>
    <p:sldId id="1125" r:id="rId27"/>
    <p:sldId id="292" r:id="rId28"/>
    <p:sldId id="1163" r:id="rId29"/>
    <p:sldId id="1167" r:id="rId30"/>
    <p:sldId id="1168" r:id="rId31"/>
    <p:sldId id="1274" r:id="rId32"/>
    <p:sldId id="1169" r:id="rId33"/>
    <p:sldId id="294" r:id="rId34"/>
    <p:sldId id="1126" r:id="rId35"/>
    <p:sldId id="1127" r:id="rId36"/>
    <p:sldId id="295" r:id="rId37"/>
    <p:sldId id="1235" r:id="rId38"/>
    <p:sldId id="1128" r:id="rId39"/>
    <p:sldId id="1236" r:id="rId40"/>
    <p:sldId id="1129" r:id="rId41"/>
    <p:sldId id="1130" r:id="rId42"/>
    <p:sldId id="1131" r:id="rId43"/>
    <p:sldId id="1237" r:id="rId44"/>
    <p:sldId id="1238" r:id="rId45"/>
    <p:sldId id="1239" r:id="rId46"/>
    <p:sldId id="1240" r:id="rId47"/>
    <p:sldId id="1241" r:id="rId48"/>
    <p:sldId id="1889" r:id="rId49"/>
    <p:sldId id="1890" r:id="rId50"/>
    <p:sldId id="1242" r:id="rId51"/>
    <p:sldId id="1243" r:id="rId52"/>
    <p:sldId id="1244" r:id="rId53"/>
    <p:sldId id="1159" r:id="rId54"/>
    <p:sldId id="1160" r:id="rId55"/>
    <p:sldId id="1704" r:id="rId56"/>
    <p:sldId id="1705" r:id="rId57"/>
    <p:sldId id="1706" r:id="rId58"/>
    <p:sldId id="1707" r:id="rId59"/>
    <p:sldId id="1708" r:id="rId60"/>
    <p:sldId id="1994" r:id="rId61"/>
    <p:sldId id="1550" r:id="rId62"/>
    <p:sldId id="1162" r:id="rId63"/>
    <p:sldId id="283" r:id="rId64"/>
    <p:sldId id="1275" r:id="rId65"/>
    <p:sldId id="1276" r:id="rId66"/>
    <p:sldId id="1277" r:id="rId67"/>
    <p:sldId id="1278" r:id="rId68"/>
    <p:sldId id="1133" r:id="rId69"/>
    <p:sldId id="298" r:id="rId70"/>
    <p:sldId id="299" r:id="rId71"/>
    <p:sldId id="1132" r:id="rId72"/>
    <p:sldId id="1891" r:id="rId73"/>
    <p:sldId id="1896" r:id="rId74"/>
    <p:sldId id="1134" r:id="rId75"/>
    <p:sldId id="302" r:id="rId76"/>
    <p:sldId id="303" r:id="rId77"/>
    <p:sldId id="304" r:id="rId78"/>
    <p:sldId id="1135" r:id="rId79"/>
    <p:sldId id="305" r:id="rId80"/>
    <p:sldId id="306" r:id="rId81"/>
    <p:sldId id="1136" r:id="rId82"/>
    <p:sldId id="307" r:id="rId83"/>
    <p:sldId id="1137" r:id="rId84"/>
    <p:sldId id="1138" r:id="rId85"/>
    <p:sldId id="309" r:id="rId86"/>
    <p:sldId id="310" r:id="rId87"/>
    <p:sldId id="1245" r:id="rId88"/>
    <p:sldId id="1246" r:id="rId89"/>
    <p:sldId id="1247" r:id="rId90"/>
    <p:sldId id="1248" r:id="rId91"/>
    <p:sldId id="321" r:id="rId92"/>
    <p:sldId id="329" r:id="rId93"/>
    <p:sldId id="636" r:id="rId94"/>
    <p:sldId id="643" r:id="rId95"/>
    <p:sldId id="331" r:id="rId96"/>
    <p:sldId id="336" r:id="rId97"/>
    <p:sldId id="1956" r:id="rId98"/>
    <p:sldId id="1957" r:id="rId99"/>
    <p:sldId id="1932" r:id="rId100"/>
    <p:sldId id="1933" r:id="rId101"/>
    <p:sldId id="1934" r:id="rId102"/>
    <p:sldId id="1935" r:id="rId103"/>
    <p:sldId id="1936" r:id="rId104"/>
    <p:sldId id="1937" r:id="rId105"/>
    <p:sldId id="1938" r:id="rId106"/>
    <p:sldId id="1939" r:id="rId107"/>
    <p:sldId id="1940" r:id="rId108"/>
    <p:sldId id="1941" r:id="rId109"/>
    <p:sldId id="1962" r:id="rId110"/>
    <p:sldId id="1943" r:id="rId111"/>
    <p:sldId id="1944" r:id="rId112"/>
    <p:sldId id="1945" r:id="rId113"/>
    <p:sldId id="1946" r:id="rId114"/>
    <p:sldId id="1947" r:id="rId115"/>
    <p:sldId id="1963" r:id="rId116"/>
    <p:sldId id="1964" r:id="rId117"/>
    <p:sldId id="1777" r:id="rId118"/>
    <p:sldId id="1778" r:id="rId119"/>
    <p:sldId id="277" r:id="rId120"/>
    <p:sldId id="1958" r:id="rId121"/>
    <p:sldId id="278" r:id="rId122"/>
    <p:sldId id="1953" r:id="rId123"/>
    <p:sldId id="1954" r:id="rId124"/>
    <p:sldId id="1967" r:id="rId125"/>
    <p:sldId id="296" r:id="rId126"/>
    <p:sldId id="1959" r:id="rId127"/>
    <p:sldId id="1960" r:id="rId128"/>
    <p:sldId id="1961" r:id="rId129"/>
    <p:sldId id="1894" r:id="rId130"/>
    <p:sldId id="1895" r:id="rId131"/>
    <p:sldId id="1968" r:id="rId132"/>
    <p:sldId id="907" r:id="rId133"/>
    <p:sldId id="905" r:id="rId134"/>
    <p:sldId id="1969" r:id="rId135"/>
    <p:sldId id="1991" r:id="rId136"/>
    <p:sldId id="1970" r:id="rId137"/>
    <p:sldId id="1992" r:id="rId138"/>
    <p:sldId id="1972" r:id="rId139"/>
    <p:sldId id="1973" r:id="rId140"/>
    <p:sldId id="1974" r:id="rId141"/>
    <p:sldId id="1975" r:id="rId142"/>
    <p:sldId id="1976" r:id="rId143"/>
    <p:sldId id="1977" r:id="rId144"/>
    <p:sldId id="1978" r:id="rId145"/>
    <p:sldId id="1979" r:id="rId146"/>
    <p:sldId id="1980" r:id="rId147"/>
    <p:sldId id="1981" r:id="rId148"/>
    <p:sldId id="1982" r:id="rId149"/>
    <p:sldId id="1993" r:id="rId150"/>
    <p:sldId id="1983" r:id="rId151"/>
    <p:sldId id="1984" r:id="rId152"/>
    <p:sldId id="1985" r:id="rId153"/>
    <p:sldId id="1986" r:id="rId154"/>
    <p:sldId id="1987" r:id="rId15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95038"/>
    <a:srgbClr val="AB2E1F"/>
    <a:srgbClr val="653B4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667" autoAdjust="0"/>
    <p:restoredTop sz="86183" autoAdjust="0"/>
  </p:normalViewPr>
  <p:slideViewPr>
    <p:cSldViewPr snapToGrid="0">
      <p:cViewPr varScale="1">
        <p:scale>
          <a:sx n="82" d="100"/>
          <a:sy n="82" d="100"/>
        </p:scale>
        <p:origin x="800" y="160"/>
      </p:cViewPr>
      <p:guideLst/>
    </p:cSldViewPr>
  </p:slideViewPr>
  <p:outlineViewPr>
    <p:cViewPr>
      <p:scale>
        <a:sx n="33" d="100"/>
        <a:sy n="33" d="100"/>
      </p:scale>
      <p:origin x="0" y="0"/>
    </p:cViewPr>
  </p:outlineViewPr>
  <p:notesTextViewPr>
    <p:cViewPr>
      <p:scale>
        <a:sx n="3" d="2"/>
        <a:sy n="3" d="2"/>
      </p:scale>
      <p:origin x="0" y="0"/>
    </p:cViewPr>
  </p:notesTextViewPr>
  <p:sorterViewPr>
    <p:cViewPr>
      <p:scale>
        <a:sx n="100" d="100"/>
        <a:sy n="100" d="100"/>
      </p:scale>
      <p:origin x="0" y="-44388"/>
    </p:cViewPr>
  </p:sorterViewPr>
  <p:notesViewPr>
    <p:cSldViewPr snapToGrid="0">
      <p:cViewPr varScale="1">
        <p:scale>
          <a:sx n="76" d="100"/>
          <a:sy n="76" d="100"/>
        </p:scale>
        <p:origin x="3504" y="208"/>
      </p:cViewPr>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theme" Target="theme/theme1.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tableStyles" Target="tableStyles.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notesMaster" Target="notesMasters/notesMaster1.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presProps" Target="presProps.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0276B5F-9FDA-4BBE-A08A-E1EC6DFCCB6E}" type="datetimeFigureOut">
              <a:rPr lang="en-US" smtClean="0"/>
              <a:t>10/30/20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43FF762-4BE2-4ACD-B86B-1A42F4864721}" type="slidenum">
              <a:rPr lang="en-US" smtClean="0"/>
              <a:t>‹#›</a:t>
            </a:fld>
            <a:endParaRPr lang="en-US"/>
          </a:p>
        </p:txBody>
      </p:sp>
    </p:spTree>
    <p:extLst>
      <p:ext uri="{BB962C8B-B14F-4D97-AF65-F5344CB8AC3E}">
        <p14:creationId xmlns:p14="http://schemas.microsoft.com/office/powerpoint/2010/main" val="4667381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1">
            <a:extLst>
              <a:ext uri="{FF2B5EF4-FFF2-40B4-BE49-F238E27FC236}">
                <a16:creationId xmlns:a16="http://schemas.microsoft.com/office/drawing/2014/main" id="{D4B8BB24-7F97-4869-8FF5-16899DEEBAC7}"/>
              </a:ext>
            </a:extLst>
          </p:cNvPr>
          <p:cNvSpPr>
            <a:spLocks noGrp="1" noRot="1" noChangeAspect="1" noChangeArrowheads="1"/>
          </p:cNvSpPr>
          <p:nvPr>
            <p:ph type="sldImg"/>
          </p:nvPr>
        </p:nvSpPr>
        <p:spPr bwMode="auto">
          <a:xfrm>
            <a:off x="381000" y="685800"/>
            <a:ext cx="6096000" cy="3429000"/>
          </a:xfrm>
          <a:prstGeom prst="rect">
            <a:avLst/>
          </a:prstGeom>
          <a:solidFill>
            <a:srgbClr val="FFFFFF"/>
          </a:solidFill>
          <a:ln>
            <a:solidFill>
              <a:srgbClr val="000000"/>
            </a:solidFill>
            <a:miter lim="800000"/>
            <a:headEnd/>
            <a:tailEnd/>
          </a:ln>
        </p:spPr>
      </p:sp>
      <p:sp>
        <p:nvSpPr>
          <p:cNvPr id="18434" name="Rectangle 2">
            <a:extLst>
              <a:ext uri="{FF2B5EF4-FFF2-40B4-BE49-F238E27FC236}">
                <a16:creationId xmlns:a16="http://schemas.microsoft.com/office/drawing/2014/main" id="{3BDEC075-836B-483C-A9BD-E08DA93CBEF5}"/>
              </a:ext>
            </a:extLst>
          </p:cNvPr>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txBody>
          <a:bodyPr/>
          <a:lstStyle/>
          <a:p>
            <a:r>
              <a:rPr lang="en-US" altLang="en-US" sz="1800" dirty="0">
                <a:latin typeface="Helvetica" panose="020B0604020202020204" pitchFamily="34" charset="0"/>
                <a:cs typeface="Helvetica" panose="020B0604020202020204" pitchFamily="34" charset="0"/>
                <a:sym typeface="Helvetica" panose="020B0604020202020204" pitchFamily="34" charset="0"/>
              </a:rPr>
              <a:t>Hi, My name is and I’d like to welcome you to today’s workshop where I am going to share with you what I believe is the fastest, easiest, and most powerful way to change lives with your coaching, while creating a great coaching lifestyle</a:t>
            </a:r>
          </a:p>
        </p:txBody>
      </p:sp>
    </p:spTree>
    <p:extLst>
      <p:ext uri="{BB962C8B-B14F-4D97-AF65-F5344CB8AC3E}">
        <p14:creationId xmlns:p14="http://schemas.microsoft.com/office/powerpoint/2010/main" val="16810189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43FF762-4BE2-4ACD-B86B-1A42F4864721}" type="slidenum">
              <a:rPr lang="en-US" smtClean="0"/>
              <a:t>10</a:t>
            </a:fld>
            <a:endParaRPr lang="en-US"/>
          </a:p>
        </p:txBody>
      </p:sp>
    </p:spTree>
    <p:extLst>
      <p:ext uri="{BB962C8B-B14F-4D97-AF65-F5344CB8AC3E}">
        <p14:creationId xmlns:p14="http://schemas.microsoft.com/office/powerpoint/2010/main" val="3764504500"/>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43FF762-4BE2-4ACD-B86B-1A42F4864721}" type="slidenum">
              <a:rPr lang="en-US" smtClean="0"/>
              <a:t>100</a:t>
            </a:fld>
            <a:endParaRPr lang="en-US"/>
          </a:p>
        </p:txBody>
      </p:sp>
    </p:spTree>
    <p:extLst>
      <p:ext uri="{BB962C8B-B14F-4D97-AF65-F5344CB8AC3E}">
        <p14:creationId xmlns:p14="http://schemas.microsoft.com/office/powerpoint/2010/main" val="4290320049"/>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43FF762-4BE2-4ACD-B86B-1A42F4864721}" type="slidenum">
              <a:rPr lang="en-US" smtClean="0"/>
              <a:t>101</a:t>
            </a:fld>
            <a:endParaRPr lang="en-US"/>
          </a:p>
        </p:txBody>
      </p:sp>
    </p:spTree>
    <p:extLst>
      <p:ext uri="{BB962C8B-B14F-4D97-AF65-F5344CB8AC3E}">
        <p14:creationId xmlns:p14="http://schemas.microsoft.com/office/powerpoint/2010/main" val="4114267843"/>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43FF762-4BE2-4ACD-B86B-1A42F4864721}" type="slidenum">
              <a:rPr lang="en-US" smtClean="0"/>
              <a:t>102</a:t>
            </a:fld>
            <a:endParaRPr lang="en-US"/>
          </a:p>
        </p:txBody>
      </p:sp>
    </p:spTree>
    <p:extLst>
      <p:ext uri="{BB962C8B-B14F-4D97-AF65-F5344CB8AC3E}">
        <p14:creationId xmlns:p14="http://schemas.microsoft.com/office/powerpoint/2010/main" val="2101867912"/>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43FF762-4BE2-4ACD-B86B-1A42F4864721}" type="slidenum">
              <a:rPr lang="en-US" smtClean="0"/>
              <a:t>103</a:t>
            </a:fld>
            <a:endParaRPr lang="en-US"/>
          </a:p>
        </p:txBody>
      </p:sp>
    </p:spTree>
    <p:extLst>
      <p:ext uri="{BB962C8B-B14F-4D97-AF65-F5344CB8AC3E}">
        <p14:creationId xmlns:p14="http://schemas.microsoft.com/office/powerpoint/2010/main" val="2141749761"/>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Talk about just doing it . . . Are you going to let this stop you</a:t>
            </a:r>
          </a:p>
        </p:txBody>
      </p:sp>
      <p:sp>
        <p:nvSpPr>
          <p:cNvPr id="4" name="Slide Number Placeholder 3"/>
          <p:cNvSpPr>
            <a:spLocks noGrp="1"/>
          </p:cNvSpPr>
          <p:nvPr>
            <p:ph type="sldNum" sz="quarter" idx="5"/>
          </p:nvPr>
        </p:nvSpPr>
        <p:spPr/>
        <p:txBody>
          <a:bodyPr/>
          <a:lstStyle/>
          <a:p>
            <a:fld id="{443FF762-4BE2-4ACD-B86B-1A42F4864721}" type="slidenum">
              <a:rPr lang="en-US" smtClean="0"/>
              <a:t>104</a:t>
            </a:fld>
            <a:endParaRPr lang="en-US"/>
          </a:p>
        </p:txBody>
      </p:sp>
    </p:spTree>
    <p:extLst>
      <p:ext uri="{BB962C8B-B14F-4D97-AF65-F5344CB8AC3E}">
        <p14:creationId xmlns:p14="http://schemas.microsoft.com/office/powerpoint/2010/main" val="2356347517"/>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Talk about just doing it . . . Are you going to let this stop you</a:t>
            </a:r>
          </a:p>
        </p:txBody>
      </p:sp>
      <p:sp>
        <p:nvSpPr>
          <p:cNvPr id="4" name="Slide Number Placeholder 3"/>
          <p:cNvSpPr>
            <a:spLocks noGrp="1"/>
          </p:cNvSpPr>
          <p:nvPr>
            <p:ph type="sldNum" sz="quarter" idx="5"/>
          </p:nvPr>
        </p:nvSpPr>
        <p:spPr/>
        <p:txBody>
          <a:bodyPr/>
          <a:lstStyle/>
          <a:p>
            <a:fld id="{443FF762-4BE2-4ACD-B86B-1A42F4864721}" type="slidenum">
              <a:rPr lang="en-US" smtClean="0"/>
              <a:t>105</a:t>
            </a:fld>
            <a:endParaRPr lang="en-US"/>
          </a:p>
        </p:txBody>
      </p:sp>
    </p:spTree>
    <p:extLst>
      <p:ext uri="{BB962C8B-B14F-4D97-AF65-F5344CB8AC3E}">
        <p14:creationId xmlns:p14="http://schemas.microsoft.com/office/powerpoint/2010/main" val="3153610957"/>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Yes, it’s really this easy. </a:t>
            </a:r>
          </a:p>
        </p:txBody>
      </p:sp>
      <p:sp>
        <p:nvSpPr>
          <p:cNvPr id="4" name="Slide Number Placeholder 3"/>
          <p:cNvSpPr>
            <a:spLocks noGrp="1"/>
          </p:cNvSpPr>
          <p:nvPr>
            <p:ph type="sldNum" sz="quarter" idx="5"/>
          </p:nvPr>
        </p:nvSpPr>
        <p:spPr/>
        <p:txBody>
          <a:bodyPr/>
          <a:lstStyle/>
          <a:p>
            <a:fld id="{443FF762-4BE2-4ACD-B86B-1A42F4864721}" type="slidenum">
              <a:rPr lang="en-US" smtClean="0"/>
              <a:t>106</a:t>
            </a:fld>
            <a:endParaRPr lang="en-US"/>
          </a:p>
        </p:txBody>
      </p:sp>
    </p:spTree>
    <p:extLst>
      <p:ext uri="{BB962C8B-B14F-4D97-AF65-F5344CB8AC3E}">
        <p14:creationId xmlns:p14="http://schemas.microsoft.com/office/powerpoint/2010/main" val="1190822065"/>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Yes, it’s really this easy. </a:t>
            </a:r>
          </a:p>
        </p:txBody>
      </p:sp>
      <p:sp>
        <p:nvSpPr>
          <p:cNvPr id="4" name="Slide Number Placeholder 3"/>
          <p:cNvSpPr>
            <a:spLocks noGrp="1"/>
          </p:cNvSpPr>
          <p:nvPr>
            <p:ph type="sldNum" sz="quarter" idx="5"/>
          </p:nvPr>
        </p:nvSpPr>
        <p:spPr/>
        <p:txBody>
          <a:bodyPr/>
          <a:lstStyle/>
          <a:p>
            <a:fld id="{443FF762-4BE2-4ACD-B86B-1A42F4864721}" type="slidenum">
              <a:rPr lang="en-US" smtClean="0"/>
              <a:t>107</a:t>
            </a:fld>
            <a:endParaRPr lang="en-US"/>
          </a:p>
        </p:txBody>
      </p:sp>
    </p:spTree>
    <p:extLst>
      <p:ext uri="{BB962C8B-B14F-4D97-AF65-F5344CB8AC3E}">
        <p14:creationId xmlns:p14="http://schemas.microsoft.com/office/powerpoint/2010/main" val="645743623"/>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Yes, it’s really this easy. </a:t>
            </a:r>
          </a:p>
        </p:txBody>
      </p:sp>
      <p:sp>
        <p:nvSpPr>
          <p:cNvPr id="4" name="Slide Number Placeholder 3"/>
          <p:cNvSpPr>
            <a:spLocks noGrp="1"/>
          </p:cNvSpPr>
          <p:nvPr>
            <p:ph type="sldNum" sz="quarter" idx="5"/>
          </p:nvPr>
        </p:nvSpPr>
        <p:spPr/>
        <p:txBody>
          <a:bodyPr/>
          <a:lstStyle/>
          <a:p>
            <a:fld id="{443FF762-4BE2-4ACD-B86B-1A42F4864721}" type="slidenum">
              <a:rPr lang="en-US" smtClean="0"/>
              <a:t>108</a:t>
            </a:fld>
            <a:endParaRPr lang="en-US"/>
          </a:p>
        </p:txBody>
      </p:sp>
    </p:spTree>
    <p:extLst>
      <p:ext uri="{BB962C8B-B14F-4D97-AF65-F5344CB8AC3E}">
        <p14:creationId xmlns:p14="http://schemas.microsoft.com/office/powerpoint/2010/main" val="4159945621"/>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Instead of a complicated launch, I keep it really simple, just 3 steps to my launch:</a:t>
            </a:r>
          </a:p>
          <a:p>
            <a:endParaRPr lang="en-US"/>
          </a:p>
        </p:txBody>
      </p:sp>
      <p:sp>
        <p:nvSpPr>
          <p:cNvPr id="4" name="Slide Number Placeholder 3"/>
          <p:cNvSpPr>
            <a:spLocks noGrp="1"/>
          </p:cNvSpPr>
          <p:nvPr>
            <p:ph type="sldNum" sz="quarter" idx="5"/>
          </p:nvPr>
        </p:nvSpPr>
        <p:spPr/>
        <p:txBody>
          <a:bodyPr/>
          <a:lstStyle/>
          <a:p>
            <a:fld id="{443FF762-4BE2-4ACD-B86B-1A42F4864721}" type="slidenum">
              <a:rPr lang="en-US" smtClean="0"/>
              <a:t>109</a:t>
            </a:fld>
            <a:endParaRPr lang="en-US"/>
          </a:p>
        </p:txBody>
      </p:sp>
    </p:spTree>
    <p:extLst>
      <p:ext uri="{BB962C8B-B14F-4D97-AF65-F5344CB8AC3E}">
        <p14:creationId xmlns:p14="http://schemas.microsoft.com/office/powerpoint/2010/main" val="36733676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a:t>You are a consultant or a service provider and you want to pivot your business so that you aren’t recreating the wheel each time you get a new client, and so that you create systems and processes so that new clients each get a great experience . . Whether you deliver every dot and t, or a </a:t>
            </a:r>
            <a:r>
              <a:rPr lang="en-US" sz="1200" err="1"/>
              <a:t>va</a:t>
            </a:r>
            <a:r>
              <a:rPr lang="en-US" sz="1200"/>
              <a:t> or does it .. .</a:t>
            </a:r>
          </a:p>
          <a:p>
            <a:endParaRPr lang="en-US"/>
          </a:p>
        </p:txBody>
      </p:sp>
      <p:sp>
        <p:nvSpPr>
          <p:cNvPr id="4" name="Slide Number Placeholder 3"/>
          <p:cNvSpPr>
            <a:spLocks noGrp="1"/>
          </p:cNvSpPr>
          <p:nvPr>
            <p:ph type="sldNum" sz="quarter" idx="5"/>
          </p:nvPr>
        </p:nvSpPr>
        <p:spPr/>
        <p:txBody>
          <a:bodyPr/>
          <a:lstStyle/>
          <a:p>
            <a:fld id="{443FF762-4BE2-4ACD-B86B-1A42F4864721}" type="slidenum">
              <a:rPr lang="en-US" smtClean="0"/>
              <a:t>11</a:t>
            </a:fld>
            <a:endParaRPr lang="en-US"/>
          </a:p>
        </p:txBody>
      </p:sp>
    </p:spTree>
    <p:extLst>
      <p:ext uri="{BB962C8B-B14F-4D97-AF65-F5344CB8AC3E}">
        <p14:creationId xmlns:p14="http://schemas.microsoft.com/office/powerpoint/2010/main" val="2214524821"/>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Congratulations . . .it really is this easy . . . . The thing is, you are already getting folks coming to your site, coming to your social - but with 1-1 enrollment and higher prices, only a small percentage actually enroll or engage - but with a group coaching membership - you can immediately introduce your followers,visitors and subscribers to your new program . . And start getting new Coaching Members right away </a:t>
            </a:r>
          </a:p>
        </p:txBody>
      </p:sp>
      <p:sp>
        <p:nvSpPr>
          <p:cNvPr id="4" name="Slide Number Placeholder 3"/>
          <p:cNvSpPr>
            <a:spLocks noGrp="1"/>
          </p:cNvSpPr>
          <p:nvPr>
            <p:ph type="sldNum" sz="quarter" idx="5"/>
          </p:nvPr>
        </p:nvSpPr>
        <p:spPr/>
        <p:txBody>
          <a:bodyPr/>
          <a:lstStyle/>
          <a:p>
            <a:fld id="{443FF762-4BE2-4ACD-B86B-1A42F4864721}" type="slidenum">
              <a:rPr lang="en-US" smtClean="0"/>
              <a:t>110</a:t>
            </a:fld>
            <a:endParaRPr lang="en-US"/>
          </a:p>
        </p:txBody>
      </p:sp>
    </p:spTree>
    <p:extLst>
      <p:ext uri="{BB962C8B-B14F-4D97-AF65-F5344CB8AC3E}">
        <p14:creationId xmlns:p14="http://schemas.microsoft.com/office/powerpoint/2010/main" val="3221070334"/>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Now I can’t guarantee income - I don’t know if you’ll get 5 clients or 10 clients or you will just be boring as a drunk chipmunk and you flop . . . . </a:t>
            </a:r>
          </a:p>
        </p:txBody>
      </p:sp>
      <p:sp>
        <p:nvSpPr>
          <p:cNvPr id="4" name="Slide Number Placeholder 3"/>
          <p:cNvSpPr>
            <a:spLocks noGrp="1"/>
          </p:cNvSpPr>
          <p:nvPr>
            <p:ph type="sldNum" sz="quarter" idx="5"/>
          </p:nvPr>
        </p:nvSpPr>
        <p:spPr/>
        <p:txBody>
          <a:bodyPr/>
          <a:lstStyle/>
          <a:p>
            <a:fld id="{443FF762-4BE2-4ACD-B86B-1A42F4864721}" type="slidenum">
              <a:rPr lang="en-US" smtClean="0"/>
              <a:t>111</a:t>
            </a:fld>
            <a:endParaRPr lang="en-US"/>
          </a:p>
        </p:txBody>
      </p:sp>
    </p:spTree>
    <p:extLst>
      <p:ext uri="{BB962C8B-B14F-4D97-AF65-F5344CB8AC3E}">
        <p14:creationId xmlns:p14="http://schemas.microsoft.com/office/powerpoint/2010/main" val="444497191"/>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Again, you say?  I thought a launch was every 6 months? Says who???? Look, when I was building my business 10 years ago, I literally did the SAME coaching launch every 2 weeks for like 2 years in a row till I got to a plateau!</a:t>
            </a:r>
          </a:p>
        </p:txBody>
      </p:sp>
      <p:sp>
        <p:nvSpPr>
          <p:cNvPr id="4" name="Slide Number Placeholder 3"/>
          <p:cNvSpPr>
            <a:spLocks noGrp="1"/>
          </p:cNvSpPr>
          <p:nvPr>
            <p:ph type="sldNum" sz="quarter" idx="5"/>
          </p:nvPr>
        </p:nvSpPr>
        <p:spPr/>
        <p:txBody>
          <a:bodyPr/>
          <a:lstStyle/>
          <a:p>
            <a:fld id="{443FF762-4BE2-4ACD-B86B-1A42F4864721}" type="slidenum">
              <a:rPr lang="en-US" smtClean="0"/>
              <a:t>112</a:t>
            </a:fld>
            <a:endParaRPr lang="en-US"/>
          </a:p>
        </p:txBody>
      </p:sp>
    </p:spTree>
    <p:extLst>
      <p:ext uri="{BB962C8B-B14F-4D97-AF65-F5344CB8AC3E}">
        <p14:creationId xmlns:p14="http://schemas.microsoft.com/office/powerpoint/2010/main" val="1393628425"/>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This just builds. This is real. This can really happen - remember you are getting 10-30 subscribers a day. So let me ask you this - in 3 months when you are making $9000 a month ,  .. . Will it be worth doing 90 minutes of linkedin a day?  Seriously. And if you have $9000 a month coming in AND you have linkedin dialed in NOW You start paying $15 a day for a VA to do your linkedin for you and free yourself of 90 minutes a day</a:t>
            </a:r>
          </a:p>
        </p:txBody>
      </p:sp>
      <p:sp>
        <p:nvSpPr>
          <p:cNvPr id="4" name="Slide Number Placeholder 3"/>
          <p:cNvSpPr>
            <a:spLocks noGrp="1"/>
          </p:cNvSpPr>
          <p:nvPr>
            <p:ph type="sldNum" sz="quarter" idx="5"/>
          </p:nvPr>
        </p:nvSpPr>
        <p:spPr/>
        <p:txBody>
          <a:bodyPr/>
          <a:lstStyle/>
          <a:p>
            <a:fld id="{443FF762-4BE2-4ACD-B86B-1A42F4864721}" type="slidenum">
              <a:rPr lang="en-US" smtClean="0"/>
              <a:t>113</a:t>
            </a:fld>
            <a:endParaRPr lang="en-US"/>
          </a:p>
        </p:txBody>
      </p:sp>
    </p:spTree>
    <p:extLst>
      <p:ext uri="{BB962C8B-B14F-4D97-AF65-F5344CB8AC3E}">
        <p14:creationId xmlns:p14="http://schemas.microsoft.com/office/powerpoint/2010/main" val="2783689874"/>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This just builds. This is real. This can really happen - remember you are getting 10-30 subscribers a day. So let me ask you this - in 3 months when you are making $9000 a month ,  .. . Will it be worth doing 90 minutes of linkedin a day?  Seriously. And if you have $9000 a month coming in AND you have linkedin dialed in NOW You start paying $15 a day for a VA to do your linkedin for you and free yourself of 90 minutes a day</a:t>
            </a:r>
          </a:p>
        </p:txBody>
      </p:sp>
      <p:sp>
        <p:nvSpPr>
          <p:cNvPr id="4" name="Slide Number Placeholder 3"/>
          <p:cNvSpPr>
            <a:spLocks noGrp="1"/>
          </p:cNvSpPr>
          <p:nvPr>
            <p:ph type="sldNum" sz="quarter" idx="5"/>
          </p:nvPr>
        </p:nvSpPr>
        <p:spPr/>
        <p:txBody>
          <a:bodyPr/>
          <a:lstStyle/>
          <a:p>
            <a:fld id="{443FF762-4BE2-4ACD-B86B-1A42F4864721}" type="slidenum">
              <a:rPr lang="en-US" smtClean="0"/>
              <a:t>114</a:t>
            </a:fld>
            <a:endParaRPr lang="en-US"/>
          </a:p>
        </p:txBody>
      </p:sp>
    </p:spTree>
    <p:extLst>
      <p:ext uri="{BB962C8B-B14F-4D97-AF65-F5344CB8AC3E}">
        <p14:creationId xmlns:p14="http://schemas.microsoft.com/office/powerpoint/2010/main" val="3475858623"/>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Instead of a complicated launch, I keep it really simple, just 3 steps to my launch:</a:t>
            </a:r>
          </a:p>
          <a:p>
            <a:endParaRPr lang="en-US"/>
          </a:p>
        </p:txBody>
      </p:sp>
      <p:sp>
        <p:nvSpPr>
          <p:cNvPr id="4" name="Slide Number Placeholder 3"/>
          <p:cNvSpPr>
            <a:spLocks noGrp="1"/>
          </p:cNvSpPr>
          <p:nvPr>
            <p:ph type="sldNum" sz="quarter" idx="5"/>
          </p:nvPr>
        </p:nvSpPr>
        <p:spPr/>
        <p:txBody>
          <a:bodyPr/>
          <a:lstStyle/>
          <a:p>
            <a:fld id="{443FF762-4BE2-4ACD-B86B-1A42F4864721}" type="slidenum">
              <a:rPr lang="en-US" smtClean="0"/>
              <a:t>115</a:t>
            </a:fld>
            <a:endParaRPr lang="en-US"/>
          </a:p>
        </p:txBody>
      </p:sp>
    </p:spTree>
    <p:extLst>
      <p:ext uri="{BB962C8B-B14F-4D97-AF65-F5344CB8AC3E}">
        <p14:creationId xmlns:p14="http://schemas.microsoft.com/office/powerpoint/2010/main" val="2983930809"/>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Seriously, this model allows you total life freedom . . You schedule your weekly coaching call when you want to . . . Clients either attend live or watch the recording . . . Instead of constantly coaching, you are enjoying life, maybe prospecting on linkedin, doing some interviews . . . It’s a fun coaching life, instead of constantly scrambling for new clients . . . And trying to sell them on high prices</a:t>
            </a:r>
          </a:p>
          <a:p>
            <a:endParaRPr lang="en-US"/>
          </a:p>
        </p:txBody>
      </p:sp>
      <p:sp>
        <p:nvSpPr>
          <p:cNvPr id="4" name="Slide Number Placeholder 3"/>
          <p:cNvSpPr>
            <a:spLocks noGrp="1"/>
          </p:cNvSpPr>
          <p:nvPr>
            <p:ph type="sldNum" sz="quarter" idx="5"/>
          </p:nvPr>
        </p:nvSpPr>
        <p:spPr/>
        <p:txBody>
          <a:bodyPr/>
          <a:lstStyle/>
          <a:p>
            <a:fld id="{443FF762-4BE2-4ACD-B86B-1A42F4864721}" type="slidenum">
              <a:rPr lang="en-US" smtClean="0"/>
              <a:t>116</a:t>
            </a:fld>
            <a:endParaRPr lang="en-US"/>
          </a:p>
        </p:txBody>
      </p:sp>
    </p:spTree>
    <p:extLst>
      <p:ext uri="{BB962C8B-B14F-4D97-AF65-F5344CB8AC3E}">
        <p14:creationId xmlns:p14="http://schemas.microsoft.com/office/powerpoint/2010/main" val="2519543403"/>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4897" name="Slide Image Placeholder 1">
            <a:extLst>
              <a:ext uri="{FF2B5EF4-FFF2-40B4-BE49-F238E27FC236}">
                <a16:creationId xmlns:a16="http://schemas.microsoft.com/office/drawing/2014/main" id="{E05803CE-0138-BF43-8223-8A82ADF97C4A}"/>
              </a:ext>
            </a:extLst>
          </p:cNvPr>
          <p:cNvSpPr>
            <a:spLocks noGrp="1" noRot="1" noChangeAspect="1" noChangeArrowheads="1" noTextEdit="1"/>
          </p:cNvSpPr>
          <p:nvPr>
            <p:ph type="sldImg"/>
          </p:nvPr>
        </p:nvSpPr>
        <p:spPr>
          <a:ln/>
        </p:spPr>
      </p:sp>
      <p:sp>
        <p:nvSpPr>
          <p:cNvPr id="464898" name="Notes Placeholder 2">
            <a:extLst>
              <a:ext uri="{FF2B5EF4-FFF2-40B4-BE49-F238E27FC236}">
                <a16:creationId xmlns:a16="http://schemas.microsoft.com/office/drawing/2014/main" id="{D2F861DD-002A-4A4D-988A-B0095B7589F3}"/>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txBody>
          <a:bodyPr/>
          <a:lstStyle/>
          <a:p>
            <a:pPr eaLnBrk="1" hangingPunct="1"/>
            <a:endParaRPr lang="en-US" altLang="en-US"/>
          </a:p>
        </p:txBody>
      </p:sp>
      <p:sp>
        <p:nvSpPr>
          <p:cNvPr id="464899" name="Slide Number Placeholder 3">
            <a:extLst>
              <a:ext uri="{FF2B5EF4-FFF2-40B4-BE49-F238E27FC236}">
                <a16:creationId xmlns:a16="http://schemas.microsoft.com/office/drawing/2014/main" id="{D86431BC-3E03-F04C-A78D-454BB587C051}"/>
              </a:ext>
            </a:extLst>
          </p:cNvPr>
          <p:cNvSpPr>
            <a:spLocks noGrp="1" noChangeArrowheads="1"/>
          </p:cNvSpPr>
          <p:nvPr>
            <p:ph type="sldNum" sz="quarter" idx="4294967295"/>
          </p:nvPr>
        </p:nvSpPr>
        <p:spPr bwMode="auto">
          <a:xfrm>
            <a:off x="0" y="0"/>
            <a:ext cx="0" cy="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4200">
                <a:solidFill>
                  <a:srgbClr val="000000"/>
                </a:solidFill>
                <a:latin typeface="Gill Sans" panose="020B0502020104020203" pitchFamily="34" charset="-79"/>
                <a:ea typeface="PingFang SC Regular" panose="020B0400000000000000" pitchFamily="34" charset="-122"/>
                <a:sym typeface="Gill Sans" panose="020B0502020104020203" pitchFamily="34" charset="-79"/>
              </a:defRPr>
            </a:lvl1pPr>
            <a:lvl2pPr marL="742950" indent="-285750">
              <a:defRPr sz="4200">
                <a:solidFill>
                  <a:srgbClr val="000000"/>
                </a:solidFill>
                <a:latin typeface="Gill Sans" panose="020B0502020104020203" pitchFamily="34" charset="-79"/>
                <a:ea typeface="PingFang SC Regular" panose="020B0400000000000000" pitchFamily="34" charset="-122"/>
                <a:sym typeface="Gill Sans" panose="020B0502020104020203" pitchFamily="34" charset="-79"/>
              </a:defRPr>
            </a:lvl2pPr>
            <a:lvl3pPr marL="1143000" indent="-228600">
              <a:defRPr sz="4200">
                <a:solidFill>
                  <a:srgbClr val="000000"/>
                </a:solidFill>
                <a:latin typeface="Gill Sans" panose="020B0502020104020203" pitchFamily="34" charset="-79"/>
                <a:ea typeface="PingFang SC Regular" panose="020B0400000000000000" pitchFamily="34" charset="-122"/>
                <a:sym typeface="Gill Sans" panose="020B0502020104020203" pitchFamily="34" charset="-79"/>
              </a:defRPr>
            </a:lvl3pPr>
            <a:lvl4pPr marL="1600200" indent="-228600">
              <a:defRPr sz="4200">
                <a:solidFill>
                  <a:srgbClr val="000000"/>
                </a:solidFill>
                <a:latin typeface="Gill Sans" panose="020B0502020104020203" pitchFamily="34" charset="-79"/>
                <a:ea typeface="PingFang SC Regular" panose="020B0400000000000000" pitchFamily="34" charset="-122"/>
                <a:sym typeface="Gill Sans" panose="020B0502020104020203" pitchFamily="34" charset="-79"/>
              </a:defRPr>
            </a:lvl4pPr>
            <a:lvl5pPr marL="2057400" indent="-228600">
              <a:defRPr sz="4200">
                <a:solidFill>
                  <a:srgbClr val="000000"/>
                </a:solidFill>
                <a:latin typeface="Gill Sans" panose="020B0502020104020203" pitchFamily="34" charset="-79"/>
                <a:ea typeface="PingFang SC Regular" panose="020B0400000000000000" pitchFamily="34" charset="-122"/>
                <a:sym typeface="Gill Sans" panose="020B0502020104020203" pitchFamily="34" charset="-79"/>
              </a:defRPr>
            </a:lvl5pPr>
            <a:lvl6pPr marL="2514600" indent="-228600" eaLnBrk="0" fontAlgn="base" hangingPunct="0">
              <a:spcBef>
                <a:spcPct val="0"/>
              </a:spcBef>
              <a:spcAft>
                <a:spcPct val="0"/>
              </a:spcAft>
              <a:defRPr sz="4200">
                <a:solidFill>
                  <a:srgbClr val="000000"/>
                </a:solidFill>
                <a:latin typeface="Gill Sans" panose="020B0502020104020203" pitchFamily="34" charset="-79"/>
                <a:ea typeface="PingFang SC Regular" panose="020B0400000000000000" pitchFamily="34" charset="-122"/>
                <a:sym typeface="Gill Sans" panose="020B0502020104020203" pitchFamily="34" charset="-79"/>
              </a:defRPr>
            </a:lvl6pPr>
            <a:lvl7pPr marL="2971800" indent="-228600" eaLnBrk="0" fontAlgn="base" hangingPunct="0">
              <a:spcBef>
                <a:spcPct val="0"/>
              </a:spcBef>
              <a:spcAft>
                <a:spcPct val="0"/>
              </a:spcAft>
              <a:defRPr sz="4200">
                <a:solidFill>
                  <a:srgbClr val="000000"/>
                </a:solidFill>
                <a:latin typeface="Gill Sans" panose="020B0502020104020203" pitchFamily="34" charset="-79"/>
                <a:ea typeface="PingFang SC Regular" panose="020B0400000000000000" pitchFamily="34" charset="-122"/>
                <a:sym typeface="Gill Sans" panose="020B0502020104020203" pitchFamily="34" charset="-79"/>
              </a:defRPr>
            </a:lvl7pPr>
            <a:lvl8pPr marL="3429000" indent="-228600" eaLnBrk="0" fontAlgn="base" hangingPunct="0">
              <a:spcBef>
                <a:spcPct val="0"/>
              </a:spcBef>
              <a:spcAft>
                <a:spcPct val="0"/>
              </a:spcAft>
              <a:defRPr sz="4200">
                <a:solidFill>
                  <a:srgbClr val="000000"/>
                </a:solidFill>
                <a:latin typeface="Gill Sans" panose="020B0502020104020203" pitchFamily="34" charset="-79"/>
                <a:ea typeface="PingFang SC Regular" panose="020B0400000000000000" pitchFamily="34" charset="-122"/>
                <a:sym typeface="Gill Sans" panose="020B0502020104020203" pitchFamily="34" charset="-79"/>
              </a:defRPr>
            </a:lvl8pPr>
            <a:lvl9pPr marL="3886200" indent="-228600" eaLnBrk="0" fontAlgn="base" hangingPunct="0">
              <a:spcBef>
                <a:spcPct val="0"/>
              </a:spcBef>
              <a:spcAft>
                <a:spcPct val="0"/>
              </a:spcAft>
              <a:defRPr sz="4200">
                <a:solidFill>
                  <a:srgbClr val="000000"/>
                </a:solidFill>
                <a:latin typeface="Gill Sans" panose="020B0502020104020203" pitchFamily="34" charset="-79"/>
                <a:ea typeface="PingFang SC Regular" panose="020B0400000000000000" pitchFamily="34" charset="-122"/>
                <a:sym typeface="Gill Sans" panose="020B0502020104020203" pitchFamily="34" charset="-79"/>
              </a:defRPr>
            </a:lvl9pPr>
          </a:lstStyle>
          <a:p>
            <a:pPr algn="ctr" eaLnBrk="1" hangingPunct="1"/>
            <a:fld id="{1BCE13E9-91EF-E442-946C-29794B5D4361}" type="slidenum">
              <a:rPr lang="en-US" altLang="en-US"/>
              <a:pPr algn="ctr" eaLnBrk="1" hangingPunct="1"/>
              <a:t>117</a:t>
            </a:fld>
            <a:endParaRPr lang="en-US" altLang="en-US"/>
          </a:p>
        </p:txBody>
      </p:sp>
    </p:spTree>
    <p:extLst>
      <p:ext uri="{BB962C8B-B14F-4D97-AF65-F5344CB8AC3E}">
        <p14:creationId xmlns:p14="http://schemas.microsoft.com/office/powerpoint/2010/main" val="4139382265"/>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6945" name="Slide Image Placeholder 1">
            <a:extLst>
              <a:ext uri="{FF2B5EF4-FFF2-40B4-BE49-F238E27FC236}">
                <a16:creationId xmlns:a16="http://schemas.microsoft.com/office/drawing/2014/main" id="{D15527EC-5D0D-9E4F-BB9B-D5C30B13A817}"/>
              </a:ext>
            </a:extLst>
          </p:cNvPr>
          <p:cNvSpPr>
            <a:spLocks noGrp="1" noRot="1" noChangeAspect="1" noChangeArrowheads="1" noTextEdit="1"/>
          </p:cNvSpPr>
          <p:nvPr>
            <p:ph type="sldImg"/>
          </p:nvPr>
        </p:nvSpPr>
        <p:spPr>
          <a:ln/>
        </p:spPr>
      </p:sp>
      <p:sp>
        <p:nvSpPr>
          <p:cNvPr id="466946" name="Notes Placeholder 2">
            <a:extLst>
              <a:ext uri="{FF2B5EF4-FFF2-40B4-BE49-F238E27FC236}">
                <a16:creationId xmlns:a16="http://schemas.microsoft.com/office/drawing/2014/main" id="{E28F4107-9DC5-0044-9A21-EC457470FFE6}"/>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txBody>
          <a:bodyPr/>
          <a:lstStyle/>
          <a:p>
            <a:pPr eaLnBrk="1" hangingPunct="1"/>
            <a:endParaRPr lang="en-US" altLang="en-US"/>
          </a:p>
        </p:txBody>
      </p:sp>
      <p:sp>
        <p:nvSpPr>
          <p:cNvPr id="466947" name="Slide Number Placeholder 3">
            <a:extLst>
              <a:ext uri="{FF2B5EF4-FFF2-40B4-BE49-F238E27FC236}">
                <a16:creationId xmlns:a16="http://schemas.microsoft.com/office/drawing/2014/main" id="{A72E6729-B994-CF4E-8D66-3C02B8312A09}"/>
              </a:ext>
            </a:extLst>
          </p:cNvPr>
          <p:cNvSpPr>
            <a:spLocks noGrp="1" noChangeArrowheads="1"/>
          </p:cNvSpPr>
          <p:nvPr>
            <p:ph type="sldNum" sz="quarter" idx="4294967295"/>
          </p:nvPr>
        </p:nvSpPr>
        <p:spPr bwMode="auto">
          <a:xfrm>
            <a:off x="0" y="0"/>
            <a:ext cx="0" cy="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4200">
                <a:solidFill>
                  <a:srgbClr val="000000"/>
                </a:solidFill>
                <a:latin typeface="Gill Sans" panose="020B0502020104020203" pitchFamily="34" charset="-79"/>
                <a:ea typeface="PingFang SC Regular" panose="020B0400000000000000" pitchFamily="34" charset="-122"/>
                <a:sym typeface="Gill Sans" panose="020B0502020104020203" pitchFamily="34" charset="-79"/>
              </a:defRPr>
            </a:lvl1pPr>
            <a:lvl2pPr marL="742950" indent="-285750">
              <a:defRPr sz="4200">
                <a:solidFill>
                  <a:srgbClr val="000000"/>
                </a:solidFill>
                <a:latin typeface="Gill Sans" panose="020B0502020104020203" pitchFamily="34" charset="-79"/>
                <a:ea typeface="PingFang SC Regular" panose="020B0400000000000000" pitchFamily="34" charset="-122"/>
                <a:sym typeface="Gill Sans" panose="020B0502020104020203" pitchFamily="34" charset="-79"/>
              </a:defRPr>
            </a:lvl2pPr>
            <a:lvl3pPr marL="1143000" indent="-228600">
              <a:defRPr sz="4200">
                <a:solidFill>
                  <a:srgbClr val="000000"/>
                </a:solidFill>
                <a:latin typeface="Gill Sans" panose="020B0502020104020203" pitchFamily="34" charset="-79"/>
                <a:ea typeface="PingFang SC Regular" panose="020B0400000000000000" pitchFamily="34" charset="-122"/>
                <a:sym typeface="Gill Sans" panose="020B0502020104020203" pitchFamily="34" charset="-79"/>
              </a:defRPr>
            </a:lvl3pPr>
            <a:lvl4pPr marL="1600200" indent="-228600">
              <a:defRPr sz="4200">
                <a:solidFill>
                  <a:srgbClr val="000000"/>
                </a:solidFill>
                <a:latin typeface="Gill Sans" panose="020B0502020104020203" pitchFamily="34" charset="-79"/>
                <a:ea typeface="PingFang SC Regular" panose="020B0400000000000000" pitchFamily="34" charset="-122"/>
                <a:sym typeface="Gill Sans" panose="020B0502020104020203" pitchFamily="34" charset="-79"/>
              </a:defRPr>
            </a:lvl4pPr>
            <a:lvl5pPr marL="2057400" indent="-228600">
              <a:defRPr sz="4200">
                <a:solidFill>
                  <a:srgbClr val="000000"/>
                </a:solidFill>
                <a:latin typeface="Gill Sans" panose="020B0502020104020203" pitchFamily="34" charset="-79"/>
                <a:ea typeface="PingFang SC Regular" panose="020B0400000000000000" pitchFamily="34" charset="-122"/>
                <a:sym typeface="Gill Sans" panose="020B0502020104020203" pitchFamily="34" charset="-79"/>
              </a:defRPr>
            </a:lvl5pPr>
            <a:lvl6pPr marL="2514600" indent="-228600" eaLnBrk="0" fontAlgn="base" hangingPunct="0">
              <a:spcBef>
                <a:spcPct val="0"/>
              </a:spcBef>
              <a:spcAft>
                <a:spcPct val="0"/>
              </a:spcAft>
              <a:defRPr sz="4200">
                <a:solidFill>
                  <a:srgbClr val="000000"/>
                </a:solidFill>
                <a:latin typeface="Gill Sans" panose="020B0502020104020203" pitchFamily="34" charset="-79"/>
                <a:ea typeface="PingFang SC Regular" panose="020B0400000000000000" pitchFamily="34" charset="-122"/>
                <a:sym typeface="Gill Sans" panose="020B0502020104020203" pitchFamily="34" charset="-79"/>
              </a:defRPr>
            </a:lvl6pPr>
            <a:lvl7pPr marL="2971800" indent="-228600" eaLnBrk="0" fontAlgn="base" hangingPunct="0">
              <a:spcBef>
                <a:spcPct val="0"/>
              </a:spcBef>
              <a:spcAft>
                <a:spcPct val="0"/>
              </a:spcAft>
              <a:defRPr sz="4200">
                <a:solidFill>
                  <a:srgbClr val="000000"/>
                </a:solidFill>
                <a:latin typeface="Gill Sans" panose="020B0502020104020203" pitchFamily="34" charset="-79"/>
                <a:ea typeface="PingFang SC Regular" panose="020B0400000000000000" pitchFamily="34" charset="-122"/>
                <a:sym typeface="Gill Sans" panose="020B0502020104020203" pitchFamily="34" charset="-79"/>
              </a:defRPr>
            </a:lvl7pPr>
            <a:lvl8pPr marL="3429000" indent="-228600" eaLnBrk="0" fontAlgn="base" hangingPunct="0">
              <a:spcBef>
                <a:spcPct val="0"/>
              </a:spcBef>
              <a:spcAft>
                <a:spcPct val="0"/>
              </a:spcAft>
              <a:defRPr sz="4200">
                <a:solidFill>
                  <a:srgbClr val="000000"/>
                </a:solidFill>
                <a:latin typeface="Gill Sans" panose="020B0502020104020203" pitchFamily="34" charset="-79"/>
                <a:ea typeface="PingFang SC Regular" panose="020B0400000000000000" pitchFamily="34" charset="-122"/>
                <a:sym typeface="Gill Sans" panose="020B0502020104020203" pitchFamily="34" charset="-79"/>
              </a:defRPr>
            </a:lvl8pPr>
            <a:lvl9pPr marL="3886200" indent="-228600" eaLnBrk="0" fontAlgn="base" hangingPunct="0">
              <a:spcBef>
                <a:spcPct val="0"/>
              </a:spcBef>
              <a:spcAft>
                <a:spcPct val="0"/>
              </a:spcAft>
              <a:defRPr sz="4200">
                <a:solidFill>
                  <a:srgbClr val="000000"/>
                </a:solidFill>
                <a:latin typeface="Gill Sans" panose="020B0502020104020203" pitchFamily="34" charset="-79"/>
                <a:ea typeface="PingFang SC Regular" panose="020B0400000000000000" pitchFamily="34" charset="-122"/>
                <a:sym typeface="Gill Sans" panose="020B0502020104020203" pitchFamily="34" charset="-79"/>
              </a:defRPr>
            </a:lvl9pPr>
          </a:lstStyle>
          <a:p>
            <a:pPr algn="ctr" eaLnBrk="1" hangingPunct="1"/>
            <a:fld id="{715C5C94-6F25-6945-8C8E-60A410C68496}" type="slidenum">
              <a:rPr lang="en-US" altLang="en-US"/>
              <a:pPr algn="ctr" eaLnBrk="1" hangingPunct="1"/>
              <a:t>118</a:t>
            </a:fld>
            <a:endParaRPr lang="en-US" altLang="en-US"/>
          </a:p>
        </p:txBody>
      </p:sp>
    </p:spTree>
    <p:extLst>
      <p:ext uri="{BB962C8B-B14F-4D97-AF65-F5344CB8AC3E}">
        <p14:creationId xmlns:p14="http://schemas.microsoft.com/office/powerpoint/2010/main" val="4014023288"/>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1B7EA6E-A016-FD4D-829A-1B5BB33B9C7B}" type="slidenum">
              <a:t>119</a:t>
            </a:fld>
            <a:endParaRPr lang="en-US"/>
          </a:p>
        </p:txBody>
      </p:sp>
    </p:spTree>
    <p:extLst>
      <p:ext uri="{BB962C8B-B14F-4D97-AF65-F5344CB8AC3E}">
        <p14:creationId xmlns:p14="http://schemas.microsoft.com/office/powerpoint/2010/main" val="2559526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1B7EA6E-A016-FD4D-829A-1B5BB33B9C7B}" type="slidenum">
              <a:t>12</a:t>
            </a:fld>
            <a:endParaRPr lang="en-US"/>
          </a:p>
        </p:txBody>
      </p:sp>
    </p:spTree>
    <p:extLst>
      <p:ext uri="{BB962C8B-B14F-4D97-AF65-F5344CB8AC3E}">
        <p14:creationId xmlns:p14="http://schemas.microsoft.com/office/powerpoint/2010/main" val="30063775"/>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1B7EA6E-A016-FD4D-829A-1B5BB33B9C7B}" type="slidenum">
              <a:t>120</a:t>
            </a:fld>
            <a:endParaRPr lang="en-US"/>
          </a:p>
        </p:txBody>
      </p:sp>
    </p:spTree>
    <p:extLst>
      <p:ext uri="{BB962C8B-B14F-4D97-AF65-F5344CB8AC3E}">
        <p14:creationId xmlns:p14="http://schemas.microsoft.com/office/powerpoint/2010/main" val="2915737255"/>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Discussion</a:t>
            </a:r>
          </a:p>
        </p:txBody>
      </p:sp>
      <p:sp>
        <p:nvSpPr>
          <p:cNvPr id="4" name="Slide Number Placeholder 3"/>
          <p:cNvSpPr>
            <a:spLocks noGrp="1"/>
          </p:cNvSpPr>
          <p:nvPr>
            <p:ph type="sldNum" sz="quarter" idx="5"/>
          </p:nvPr>
        </p:nvSpPr>
        <p:spPr/>
        <p:txBody>
          <a:bodyPr/>
          <a:lstStyle/>
          <a:p>
            <a:fld id="{E1B7EA6E-A016-FD4D-829A-1B5BB33B9C7B}" type="slidenum">
              <a:t>121</a:t>
            </a:fld>
            <a:endParaRPr lang="en-US"/>
          </a:p>
        </p:txBody>
      </p:sp>
    </p:spTree>
    <p:extLst>
      <p:ext uri="{BB962C8B-B14F-4D97-AF65-F5344CB8AC3E}">
        <p14:creationId xmlns:p14="http://schemas.microsoft.com/office/powerpoint/2010/main" val="1968554250"/>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a:p>
            <a:r>
              <a:rPr lang="en-US"/>
              <a:t>You need down time to perform at your best . . And when you are only delivering consulting an hour a day on average . . . You can invest 2-3 hours a day on just inviting folks to the enrollment process . . . Or less . . And take the rest of the day off . . . And as you grow bigger - not at first - but down the road - you can even start outsourcing that and transition into the role of a CEO instead of just working in the business </a:t>
            </a:r>
          </a:p>
        </p:txBody>
      </p:sp>
      <p:sp>
        <p:nvSpPr>
          <p:cNvPr id="4" name="Slide Number Placeholder 3"/>
          <p:cNvSpPr>
            <a:spLocks noGrp="1"/>
          </p:cNvSpPr>
          <p:nvPr>
            <p:ph type="sldNum" sz="quarter" idx="5"/>
          </p:nvPr>
        </p:nvSpPr>
        <p:spPr/>
        <p:txBody>
          <a:bodyPr/>
          <a:lstStyle/>
          <a:p>
            <a:fld id="{443FF762-4BE2-4ACD-B86B-1A42F4864721}" type="slidenum">
              <a:rPr lang="en-US" smtClean="0"/>
              <a:t>122</a:t>
            </a:fld>
            <a:endParaRPr lang="en-US"/>
          </a:p>
        </p:txBody>
      </p:sp>
    </p:spTree>
    <p:extLst>
      <p:ext uri="{BB962C8B-B14F-4D97-AF65-F5344CB8AC3E}">
        <p14:creationId xmlns:p14="http://schemas.microsoft.com/office/powerpoint/2010/main" val="3518900676"/>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You’ll invest more time right up front - maybe 2 hours a day for 2 weeks while building your program . . .</a:t>
            </a:r>
          </a:p>
        </p:txBody>
      </p:sp>
      <p:sp>
        <p:nvSpPr>
          <p:cNvPr id="4" name="Slide Number Placeholder 3"/>
          <p:cNvSpPr>
            <a:spLocks noGrp="1"/>
          </p:cNvSpPr>
          <p:nvPr>
            <p:ph type="sldNum" sz="quarter" idx="5"/>
          </p:nvPr>
        </p:nvSpPr>
        <p:spPr/>
        <p:txBody>
          <a:bodyPr/>
          <a:lstStyle/>
          <a:p>
            <a:fld id="{443FF762-4BE2-4ACD-B86B-1A42F4864721}" type="slidenum">
              <a:rPr lang="en-US" smtClean="0"/>
              <a:t>123</a:t>
            </a:fld>
            <a:endParaRPr lang="en-US"/>
          </a:p>
        </p:txBody>
      </p:sp>
    </p:spTree>
    <p:extLst>
      <p:ext uri="{BB962C8B-B14F-4D97-AF65-F5344CB8AC3E}">
        <p14:creationId xmlns:p14="http://schemas.microsoft.com/office/powerpoint/2010/main" val="1565887935"/>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That’s really where your lifestyle comes in . . . With a schedule like this, you can work when you want, do the things you really enjoy in your business . . . </a:t>
            </a:r>
          </a:p>
        </p:txBody>
      </p:sp>
      <p:sp>
        <p:nvSpPr>
          <p:cNvPr id="4" name="Slide Number Placeholder 3"/>
          <p:cNvSpPr>
            <a:spLocks noGrp="1"/>
          </p:cNvSpPr>
          <p:nvPr>
            <p:ph type="sldNum" sz="quarter" idx="5"/>
          </p:nvPr>
        </p:nvSpPr>
        <p:spPr/>
        <p:txBody>
          <a:bodyPr/>
          <a:lstStyle/>
          <a:p>
            <a:fld id="{443FF762-4BE2-4ACD-B86B-1A42F4864721}" type="slidenum">
              <a:rPr lang="en-US" smtClean="0"/>
              <a:t>124</a:t>
            </a:fld>
            <a:endParaRPr lang="en-US"/>
          </a:p>
        </p:txBody>
      </p:sp>
    </p:spTree>
    <p:extLst>
      <p:ext uri="{BB962C8B-B14F-4D97-AF65-F5344CB8AC3E}">
        <p14:creationId xmlns:p14="http://schemas.microsoft.com/office/powerpoint/2010/main" val="2192283927"/>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571500" indent="-571500" algn="l">
              <a:buFont typeface="Arial" panose="020B0604020202020204" pitchFamily="34" charset="0"/>
              <a:buChar char="•"/>
            </a:pPr>
            <a:r>
              <a:rPr lang="en-US" sz="1200"/>
              <a:t>Maybe you are overwhelmed with 1-1 coaching clients and you know something has to give , . .</a:t>
            </a:r>
          </a:p>
        </p:txBody>
      </p:sp>
      <p:sp>
        <p:nvSpPr>
          <p:cNvPr id="4" name="Slide Number Placeholder 3"/>
          <p:cNvSpPr>
            <a:spLocks noGrp="1"/>
          </p:cNvSpPr>
          <p:nvPr>
            <p:ph type="sldNum" sz="quarter" idx="5"/>
          </p:nvPr>
        </p:nvSpPr>
        <p:spPr/>
        <p:txBody>
          <a:bodyPr/>
          <a:lstStyle/>
          <a:p>
            <a:fld id="{E1B7EA6E-A016-FD4D-829A-1B5BB33B9C7B}" type="slidenum">
              <a:t>125</a:t>
            </a:fld>
            <a:endParaRPr lang="en-US"/>
          </a:p>
        </p:txBody>
      </p:sp>
    </p:spTree>
    <p:extLst>
      <p:ext uri="{BB962C8B-B14F-4D97-AF65-F5344CB8AC3E}">
        <p14:creationId xmlns:p14="http://schemas.microsoft.com/office/powerpoint/2010/main" val="3215232246"/>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571500" indent="-571500" algn="l">
              <a:buFont typeface="Arial" panose="020B0604020202020204" pitchFamily="34" charset="0"/>
              <a:buChar char="•"/>
            </a:pPr>
            <a:r>
              <a:rPr lang="en-US" sz="1200"/>
              <a:t>Maybe you want a “downsell” option for 1-1 prospects who don’t invest in 1-1 . . . </a:t>
            </a:r>
          </a:p>
        </p:txBody>
      </p:sp>
      <p:sp>
        <p:nvSpPr>
          <p:cNvPr id="4" name="Slide Number Placeholder 3"/>
          <p:cNvSpPr>
            <a:spLocks noGrp="1"/>
          </p:cNvSpPr>
          <p:nvPr>
            <p:ph type="sldNum" sz="quarter" idx="5"/>
          </p:nvPr>
        </p:nvSpPr>
        <p:spPr/>
        <p:txBody>
          <a:bodyPr/>
          <a:lstStyle/>
          <a:p>
            <a:fld id="{E1B7EA6E-A016-FD4D-829A-1B5BB33B9C7B}" type="slidenum">
              <a:t>126</a:t>
            </a:fld>
            <a:endParaRPr lang="en-US"/>
          </a:p>
        </p:txBody>
      </p:sp>
    </p:spTree>
    <p:extLst>
      <p:ext uri="{BB962C8B-B14F-4D97-AF65-F5344CB8AC3E}">
        <p14:creationId xmlns:p14="http://schemas.microsoft.com/office/powerpoint/2010/main" val="3566757562"/>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571500" indent="-571500" algn="l">
              <a:buFont typeface="Arial" panose="020B0604020202020204" pitchFamily="34" charset="0"/>
              <a:buChar char="•"/>
            </a:pPr>
            <a:r>
              <a:rPr lang="en-US" sz="1200"/>
              <a:t>Maybe you are a speaker or an author or a coach or a consultant, maybe a pastor and you want a super-simple way to deliver your knowledge in a Coaching Membership and you know deep down inside that it’s time to just do it!</a:t>
            </a:r>
          </a:p>
        </p:txBody>
      </p:sp>
      <p:sp>
        <p:nvSpPr>
          <p:cNvPr id="4" name="Slide Number Placeholder 3"/>
          <p:cNvSpPr>
            <a:spLocks noGrp="1"/>
          </p:cNvSpPr>
          <p:nvPr>
            <p:ph type="sldNum" sz="quarter" idx="5"/>
          </p:nvPr>
        </p:nvSpPr>
        <p:spPr/>
        <p:txBody>
          <a:bodyPr/>
          <a:lstStyle/>
          <a:p>
            <a:fld id="{E1B7EA6E-A016-FD4D-829A-1B5BB33B9C7B}" type="slidenum">
              <a:t>127</a:t>
            </a:fld>
            <a:endParaRPr lang="en-US"/>
          </a:p>
        </p:txBody>
      </p:sp>
    </p:spTree>
    <p:extLst>
      <p:ext uri="{BB962C8B-B14F-4D97-AF65-F5344CB8AC3E}">
        <p14:creationId xmlns:p14="http://schemas.microsoft.com/office/powerpoint/2010/main" val="2166599090"/>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571500" indent="-571500" algn="l">
              <a:buFont typeface="Arial" panose="020B0604020202020204" pitchFamily="34" charset="0"/>
              <a:buChar char="•"/>
            </a:pPr>
            <a:r>
              <a:rPr lang="en-US" sz="1200"/>
              <a:t>Maybe you are a very successful coach or teacher and you just want a super simple solution where you combine programs and have one simple easy Coaching Membership with recurring revenue . . </a:t>
            </a:r>
          </a:p>
        </p:txBody>
      </p:sp>
      <p:sp>
        <p:nvSpPr>
          <p:cNvPr id="4" name="Slide Number Placeholder 3"/>
          <p:cNvSpPr>
            <a:spLocks noGrp="1"/>
          </p:cNvSpPr>
          <p:nvPr>
            <p:ph type="sldNum" sz="quarter" idx="5"/>
          </p:nvPr>
        </p:nvSpPr>
        <p:spPr/>
        <p:txBody>
          <a:bodyPr/>
          <a:lstStyle/>
          <a:p>
            <a:fld id="{E1B7EA6E-A016-FD4D-829A-1B5BB33B9C7B}" type="slidenum">
              <a:t>128</a:t>
            </a:fld>
            <a:endParaRPr lang="en-US"/>
          </a:p>
        </p:txBody>
      </p:sp>
    </p:spTree>
    <p:extLst>
      <p:ext uri="{BB962C8B-B14F-4D97-AF65-F5344CB8AC3E}">
        <p14:creationId xmlns:p14="http://schemas.microsoft.com/office/powerpoint/2010/main" val="2543438837"/>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And here’s the thing . . You really could go it alone . . Look, I figured this out - you can too. . . The thing is, it’s taken me years to get it to this point, I’ve spent thousands and thousands of dollars learning all the little parts from different experts - none of whom have put all the parts together like I have - I consider it a real blessing that I’ve learned it . . And of course - no doubt about it - you could figure it out, given enough time and of course investment like I have. .. . </a:t>
            </a:r>
          </a:p>
        </p:txBody>
      </p:sp>
      <p:sp>
        <p:nvSpPr>
          <p:cNvPr id="4" name="Slide Number Placeholder 3"/>
          <p:cNvSpPr>
            <a:spLocks noGrp="1"/>
          </p:cNvSpPr>
          <p:nvPr>
            <p:ph type="sldNum" sz="quarter" idx="5"/>
          </p:nvPr>
        </p:nvSpPr>
        <p:spPr/>
        <p:txBody>
          <a:bodyPr/>
          <a:lstStyle/>
          <a:p>
            <a:fld id="{E1B7EA6E-A016-FD4D-829A-1B5BB33B9C7B}" type="slidenum">
              <a:t>129</a:t>
            </a:fld>
            <a:endParaRPr lang="en-US"/>
          </a:p>
        </p:txBody>
      </p:sp>
    </p:spTree>
    <p:extLst>
      <p:ext uri="{BB962C8B-B14F-4D97-AF65-F5344CB8AC3E}">
        <p14:creationId xmlns:p14="http://schemas.microsoft.com/office/powerpoint/2010/main" val="19327693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1B7EA6E-A016-FD4D-829A-1B5BB33B9C7B}" type="slidenum">
              <a:t>13</a:t>
            </a:fld>
            <a:endParaRPr lang="en-US"/>
          </a:p>
        </p:txBody>
      </p:sp>
    </p:spTree>
    <p:extLst>
      <p:ext uri="{BB962C8B-B14F-4D97-AF65-F5344CB8AC3E}">
        <p14:creationId xmlns:p14="http://schemas.microsoft.com/office/powerpoint/2010/main" val="1616403200"/>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1B7EA6E-A016-FD4D-829A-1B5BB33B9C7B}" type="slidenum">
              <a:t>130</a:t>
            </a:fld>
            <a:endParaRPr lang="en-US"/>
          </a:p>
        </p:txBody>
      </p:sp>
    </p:spTree>
    <p:extLst>
      <p:ext uri="{BB962C8B-B14F-4D97-AF65-F5344CB8AC3E}">
        <p14:creationId xmlns:p14="http://schemas.microsoft.com/office/powerpoint/2010/main" val="1887092111"/>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1B7EA6E-A016-FD4D-829A-1B5BB33B9C7B}" type="slidenum">
              <a:t>131</a:t>
            </a:fld>
            <a:endParaRPr lang="en-US"/>
          </a:p>
        </p:txBody>
      </p:sp>
    </p:spTree>
    <p:extLst>
      <p:ext uri="{BB962C8B-B14F-4D97-AF65-F5344CB8AC3E}">
        <p14:creationId xmlns:p14="http://schemas.microsoft.com/office/powerpoint/2010/main" val="3446782039"/>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F18C172D-FB36-C143-8A4C-B1C0109D332F}"/>
              </a:ext>
            </a:extLst>
          </p:cNvPr>
          <p:cNvSpPr>
            <a:spLocks noGrp="1"/>
          </p:cNvSpPr>
          <p:nvPr>
            <p:ph type="body" idx="1"/>
          </p:nvPr>
        </p:nvSpPr>
        <p:spPr/>
        <p:txBody>
          <a:bodyPr/>
          <a:lstStyle/>
          <a:p>
            <a:r>
              <a:rPr lang="en-US"/>
              <a:t>Sure, you could reverse engineer it . . .but it’s hard to figure out the easy way to do it when you are looking up at someone else’s iceberg . . And you only see part of what’s working . . .</a:t>
            </a:r>
          </a:p>
        </p:txBody>
      </p:sp>
    </p:spTree>
    <p:extLst>
      <p:ext uri="{BB962C8B-B14F-4D97-AF65-F5344CB8AC3E}">
        <p14:creationId xmlns:p14="http://schemas.microsoft.com/office/powerpoint/2010/main" val="3629390966"/>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02414995"/>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5CAAFC80-CA24-F44A-B53B-9DF5F40E8170}"/>
              </a:ext>
            </a:extLst>
          </p:cNvPr>
          <p:cNvSpPr>
            <a:spLocks noGrp="1"/>
          </p:cNvSpPr>
          <p:nvPr>
            <p:ph type="body" idx="1"/>
          </p:nvPr>
        </p:nvSpPr>
        <p:spPr/>
        <p:txBody>
          <a:bodyPr/>
          <a:lstStyle/>
          <a:p>
            <a:r>
              <a:rPr lang="en-US"/>
              <a:t>Mockups of Each</a:t>
            </a:r>
          </a:p>
        </p:txBody>
      </p:sp>
    </p:spTree>
    <p:extLst>
      <p:ext uri="{BB962C8B-B14F-4D97-AF65-F5344CB8AC3E}">
        <p14:creationId xmlns:p14="http://schemas.microsoft.com/office/powerpoint/2010/main" val="4115968174"/>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5CAAFC80-CA24-F44A-B53B-9DF5F40E8170}"/>
              </a:ext>
            </a:extLst>
          </p:cNvPr>
          <p:cNvSpPr>
            <a:spLocks noGrp="1"/>
          </p:cNvSpPr>
          <p:nvPr>
            <p:ph type="body" idx="1"/>
          </p:nvPr>
        </p:nvSpPr>
        <p:spPr/>
        <p:txBody>
          <a:bodyPr/>
          <a:lstStyle/>
          <a:p>
            <a:r>
              <a:rPr lang="en-US"/>
              <a:t>Mockups of Each</a:t>
            </a:r>
          </a:p>
        </p:txBody>
      </p:sp>
    </p:spTree>
    <p:extLst>
      <p:ext uri="{BB962C8B-B14F-4D97-AF65-F5344CB8AC3E}">
        <p14:creationId xmlns:p14="http://schemas.microsoft.com/office/powerpoint/2010/main" val="1990960369"/>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5CAAFC80-CA24-F44A-B53B-9DF5F40E8170}"/>
              </a:ext>
            </a:extLst>
          </p:cNvPr>
          <p:cNvSpPr>
            <a:spLocks noGrp="1"/>
          </p:cNvSpPr>
          <p:nvPr>
            <p:ph type="body" idx="1"/>
          </p:nvPr>
        </p:nvSpPr>
        <p:spPr/>
        <p:txBody>
          <a:bodyPr/>
          <a:lstStyle/>
          <a:p>
            <a:r>
              <a:rPr lang="en-US"/>
              <a:t>Mockups of Each</a:t>
            </a:r>
          </a:p>
        </p:txBody>
      </p:sp>
    </p:spTree>
    <p:extLst>
      <p:ext uri="{BB962C8B-B14F-4D97-AF65-F5344CB8AC3E}">
        <p14:creationId xmlns:p14="http://schemas.microsoft.com/office/powerpoint/2010/main" val="1016819169"/>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5CAAFC80-CA24-F44A-B53B-9DF5F40E8170}"/>
              </a:ext>
            </a:extLst>
          </p:cNvPr>
          <p:cNvSpPr>
            <a:spLocks noGrp="1"/>
          </p:cNvSpPr>
          <p:nvPr>
            <p:ph type="body" idx="1"/>
          </p:nvPr>
        </p:nvSpPr>
        <p:spPr/>
        <p:txBody>
          <a:bodyPr/>
          <a:lstStyle/>
          <a:p>
            <a:r>
              <a:rPr lang="en-US"/>
              <a:t>Mockups of Each</a:t>
            </a:r>
          </a:p>
        </p:txBody>
      </p:sp>
    </p:spTree>
    <p:extLst>
      <p:ext uri="{BB962C8B-B14F-4D97-AF65-F5344CB8AC3E}">
        <p14:creationId xmlns:p14="http://schemas.microsoft.com/office/powerpoint/2010/main" val="1807996143"/>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5CAAFC80-CA24-F44A-B53B-9DF5F40E8170}"/>
              </a:ext>
            </a:extLst>
          </p:cNvPr>
          <p:cNvSpPr>
            <a:spLocks noGrp="1"/>
          </p:cNvSpPr>
          <p:nvPr>
            <p:ph type="body" idx="1"/>
          </p:nvPr>
        </p:nvSpPr>
        <p:spPr/>
        <p:txBody>
          <a:bodyPr/>
          <a:lstStyle/>
          <a:p>
            <a:r>
              <a:rPr lang="en-US"/>
              <a:t>Mockups of Each</a:t>
            </a:r>
          </a:p>
        </p:txBody>
      </p:sp>
    </p:spTree>
    <p:extLst>
      <p:ext uri="{BB962C8B-B14F-4D97-AF65-F5344CB8AC3E}">
        <p14:creationId xmlns:p14="http://schemas.microsoft.com/office/powerpoint/2010/main" val="159689772"/>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5CAAFC80-CA24-F44A-B53B-9DF5F40E8170}"/>
              </a:ext>
            </a:extLst>
          </p:cNvPr>
          <p:cNvSpPr>
            <a:spLocks noGrp="1"/>
          </p:cNvSpPr>
          <p:nvPr>
            <p:ph type="body" idx="1"/>
          </p:nvPr>
        </p:nvSpPr>
        <p:spPr/>
        <p:txBody>
          <a:bodyPr/>
          <a:lstStyle/>
          <a:p>
            <a:r>
              <a:rPr lang="en-US"/>
              <a:t>Mockups of Each</a:t>
            </a:r>
          </a:p>
        </p:txBody>
      </p:sp>
    </p:spTree>
    <p:extLst>
      <p:ext uri="{BB962C8B-B14F-4D97-AF65-F5344CB8AC3E}">
        <p14:creationId xmlns:p14="http://schemas.microsoft.com/office/powerpoint/2010/main" val="11226720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1B7EA6E-A016-FD4D-829A-1B5BB33B9C7B}" type="slidenum">
              <a:t>14</a:t>
            </a:fld>
            <a:endParaRPr lang="en-US"/>
          </a:p>
        </p:txBody>
      </p:sp>
    </p:spTree>
    <p:extLst>
      <p:ext uri="{BB962C8B-B14F-4D97-AF65-F5344CB8AC3E}">
        <p14:creationId xmlns:p14="http://schemas.microsoft.com/office/powerpoint/2010/main" val="2007806457"/>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5CAAFC80-CA24-F44A-B53B-9DF5F40E8170}"/>
              </a:ext>
            </a:extLst>
          </p:cNvPr>
          <p:cNvSpPr>
            <a:spLocks noGrp="1"/>
          </p:cNvSpPr>
          <p:nvPr>
            <p:ph type="body" idx="1"/>
          </p:nvPr>
        </p:nvSpPr>
        <p:spPr/>
        <p:txBody>
          <a:bodyPr/>
          <a:lstStyle/>
          <a:p>
            <a:r>
              <a:rPr lang="en-US"/>
              <a:t>Mockups of Each</a:t>
            </a:r>
          </a:p>
        </p:txBody>
      </p:sp>
    </p:spTree>
    <p:extLst>
      <p:ext uri="{BB962C8B-B14F-4D97-AF65-F5344CB8AC3E}">
        <p14:creationId xmlns:p14="http://schemas.microsoft.com/office/powerpoint/2010/main" val="1724579535"/>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5CAAFC80-CA24-F44A-B53B-9DF5F40E8170}"/>
              </a:ext>
            </a:extLst>
          </p:cNvPr>
          <p:cNvSpPr>
            <a:spLocks noGrp="1"/>
          </p:cNvSpPr>
          <p:nvPr>
            <p:ph type="body" idx="1"/>
          </p:nvPr>
        </p:nvSpPr>
        <p:spPr/>
        <p:txBody>
          <a:bodyPr/>
          <a:lstStyle/>
          <a:p>
            <a:r>
              <a:rPr lang="en-US"/>
              <a:t>Mockups of Each</a:t>
            </a:r>
          </a:p>
        </p:txBody>
      </p:sp>
    </p:spTree>
    <p:extLst>
      <p:ext uri="{BB962C8B-B14F-4D97-AF65-F5344CB8AC3E}">
        <p14:creationId xmlns:p14="http://schemas.microsoft.com/office/powerpoint/2010/main" val="2252256166"/>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5CAAFC80-CA24-F44A-B53B-9DF5F40E8170}"/>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778954179"/>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5CAAFC80-CA24-F44A-B53B-9DF5F40E8170}"/>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731825915"/>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5CAAFC80-CA24-F44A-B53B-9DF5F40E8170}"/>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447297874"/>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5CAAFC80-CA24-F44A-B53B-9DF5F40E8170}"/>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665670671"/>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5CAAFC80-CA24-F44A-B53B-9DF5F40E8170}"/>
              </a:ext>
            </a:extLst>
          </p:cNvPr>
          <p:cNvSpPr>
            <a:spLocks noGrp="1"/>
          </p:cNvSpPr>
          <p:nvPr>
            <p:ph type="body" idx="1"/>
          </p:nvPr>
        </p:nvSpPr>
        <p:spPr/>
        <p:txBody>
          <a:bodyPr/>
          <a:lstStyle/>
          <a:p>
            <a:r>
              <a:rPr lang="en-US"/>
              <a:t>Now, the challenge is that my own 1-1 time is limited . . . As my business has grown I’ve had to severely cut back on 1-1 time . . . And frankly speaking, most clients are priced out of Boardroom . . . But it’s been heavy on my heart to have Coaching Membership where my clients can learn from me even if I can’t get them in my 1-1 schedule and even if a $12,000 Private Experience isn’t a good fit</a:t>
            </a:r>
          </a:p>
        </p:txBody>
      </p:sp>
    </p:spTree>
    <p:extLst>
      <p:ext uri="{BB962C8B-B14F-4D97-AF65-F5344CB8AC3E}">
        <p14:creationId xmlns:p14="http://schemas.microsoft.com/office/powerpoint/2010/main" val="1151539053"/>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5CAAFC80-CA24-F44A-B53B-9DF5F40E8170}"/>
              </a:ext>
            </a:extLst>
          </p:cNvPr>
          <p:cNvSpPr>
            <a:spLocks noGrp="1"/>
          </p:cNvSpPr>
          <p:nvPr>
            <p:ph type="body" idx="1"/>
          </p:nvPr>
        </p:nvSpPr>
        <p:spPr/>
        <p:txBody>
          <a:bodyPr/>
          <a:lstStyle/>
          <a:p>
            <a:r>
              <a:rPr lang="en-US"/>
              <a:t>When I began to design this, my initial concept was </a:t>
            </a:r>
          </a:p>
        </p:txBody>
      </p:sp>
    </p:spTree>
    <p:extLst>
      <p:ext uri="{BB962C8B-B14F-4D97-AF65-F5344CB8AC3E}">
        <p14:creationId xmlns:p14="http://schemas.microsoft.com/office/powerpoint/2010/main" val="647194053"/>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5CAAFC80-CA24-F44A-B53B-9DF5F40E8170}"/>
              </a:ext>
            </a:extLst>
          </p:cNvPr>
          <p:cNvSpPr>
            <a:spLocks noGrp="1"/>
          </p:cNvSpPr>
          <p:nvPr>
            <p:ph type="body" idx="1"/>
          </p:nvPr>
        </p:nvSpPr>
        <p:spPr/>
        <p:txBody>
          <a:bodyPr/>
          <a:lstStyle/>
          <a:p>
            <a:r>
              <a:rPr lang="en-US"/>
              <a:t>$2997 a year or $297 a month . . . . And I was full steam ahead to run with that price, and estimating the volume of clients . . . But I realized that at that price, while it’s still a great value . . . We wouldn’t have the same traction in the networking and sharing . . . And so I’ve made a decision</a:t>
            </a:r>
          </a:p>
        </p:txBody>
      </p:sp>
    </p:spTree>
    <p:extLst>
      <p:ext uri="{BB962C8B-B14F-4D97-AF65-F5344CB8AC3E}">
        <p14:creationId xmlns:p14="http://schemas.microsoft.com/office/powerpoint/2010/main" val="3361660912"/>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5CAAFC80-CA24-F44A-B53B-9DF5F40E8170}"/>
              </a:ext>
            </a:extLst>
          </p:cNvPr>
          <p:cNvSpPr>
            <a:spLocks noGrp="1"/>
          </p:cNvSpPr>
          <p:nvPr>
            <p:ph type="body" idx="1"/>
          </p:nvPr>
        </p:nvSpPr>
        <p:spPr/>
        <p:txBody>
          <a:bodyPr/>
          <a:lstStyle/>
          <a:p>
            <a:r>
              <a:rPr lang="en-US"/>
              <a:t>Frankly, partly because of the Covid impacts and I want to make this a no-brainer - that for a unique 3 day beta test launch, new Ultimate Coaching Members can get started for just </a:t>
            </a:r>
          </a:p>
        </p:txBody>
      </p:sp>
    </p:spTree>
    <p:extLst>
      <p:ext uri="{BB962C8B-B14F-4D97-AF65-F5344CB8AC3E}">
        <p14:creationId xmlns:p14="http://schemas.microsoft.com/office/powerpoint/2010/main" val="27352540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1B7EA6E-A016-FD4D-829A-1B5BB33B9C7B}" type="slidenum">
              <a:t>15</a:t>
            </a:fld>
            <a:endParaRPr lang="en-US"/>
          </a:p>
        </p:txBody>
      </p:sp>
    </p:spTree>
    <p:extLst>
      <p:ext uri="{BB962C8B-B14F-4D97-AF65-F5344CB8AC3E}">
        <p14:creationId xmlns:p14="http://schemas.microsoft.com/office/powerpoint/2010/main" val="2997215227"/>
      </p:ext>
    </p:extLst>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5CAAFC80-CA24-F44A-B53B-9DF5F40E8170}"/>
              </a:ext>
            </a:extLst>
          </p:cNvPr>
          <p:cNvSpPr>
            <a:spLocks noGrp="1"/>
          </p:cNvSpPr>
          <p:nvPr>
            <p:ph type="body" idx="1"/>
          </p:nvPr>
        </p:nvSpPr>
        <p:spPr/>
        <p:txBody>
          <a:bodyPr/>
          <a:lstStyle/>
          <a:p>
            <a:r>
              <a:rPr lang="en-US"/>
              <a:t>997 a year or $97 a month . . . </a:t>
            </a:r>
          </a:p>
        </p:txBody>
      </p:sp>
    </p:spTree>
    <p:extLst>
      <p:ext uri="{BB962C8B-B14F-4D97-AF65-F5344CB8AC3E}">
        <p14:creationId xmlns:p14="http://schemas.microsoft.com/office/powerpoint/2010/main" val="968411271"/>
      </p:ext>
    </p:extLst>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5CAAFC80-CA24-F44A-B53B-9DF5F40E8170}"/>
              </a:ext>
            </a:extLst>
          </p:cNvPr>
          <p:cNvSpPr>
            <a:spLocks noGrp="1"/>
          </p:cNvSpPr>
          <p:nvPr>
            <p:ph type="body" idx="1"/>
          </p:nvPr>
        </p:nvSpPr>
        <p:spPr/>
        <p:txBody>
          <a:bodyPr/>
          <a:lstStyle/>
          <a:p>
            <a:r>
              <a:rPr lang="en-US"/>
              <a:t>And we’d talked about how ideally it’s a 6 month program . . . But I want to make this a no-brainer, if you want to get started fast, gobble up the ideas and stay for a month or 2- you can do that too</a:t>
            </a:r>
          </a:p>
        </p:txBody>
      </p:sp>
    </p:spTree>
    <p:extLst>
      <p:ext uri="{BB962C8B-B14F-4D97-AF65-F5344CB8AC3E}">
        <p14:creationId xmlns:p14="http://schemas.microsoft.com/office/powerpoint/2010/main" val="4125556533"/>
      </p:ext>
    </p:extLst>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5CAAFC80-CA24-F44A-B53B-9DF5F40E8170}"/>
              </a:ext>
            </a:extLst>
          </p:cNvPr>
          <p:cNvSpPr>
            <a:spLocks noGrp="1"/>
          </p:cNvSpPr>
          <p:nvPr>
            <p:ph type="body" idx="1"/>
          </p:nvPr>
        </p:nvSpPr>
        <p:spPr/>
        <p:txBody>
          <a:bodyPr/>
          <a:lstStyle/>
          <a:p>
            <a:r>
              <a:rPr lang="en-US"/>
              <a:t>And before I throw the “get started” link up . . . The only thing I ask is that you won’t devalue this in your own mind and then not do the work because it’s only $97 a month . . . It’s easy to blow off a $97 monthly payment and then not do the work - treat this like you paid $2997 and Do the work . . </a:t>
            </a:r>
          </a:p>
        </p:txBody>
      </p:sp>
    </p:spTree>
    <p:extLst>
      <p:ext uri="{BB962C8B-B14F-4D97-AF65-F5344CB8AC3E}">
        <p14:creationId xmlns:p14="http://schemas.microsoft.com/office/powerpoint/2010/main" val="1368697668"/>
      </p:ext>
    </p:extLst>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5CAAFC80-CA24-F44A-B53B-9DF5F40E8170}"/>
              </a:ext>
            </a:extLst>
          </p:cNvPr>
          <p:cNvSpPr>
            <a:spLocks noGrp="1"/>
          </p:cNvSpPr>
          <p:nvPr>
            <p:ph type="body" idx="1"/>
          </p:nvPr>
        </p:nvSpPr>
        <p:spPr/>
        <p:txBody>
          <a:bodyPr/>
          <a:lstStyle/>
          <a:p>
            <a:r>
              <a:rPr lang="en-US"/>
              <a:t>And you’ll be able to quickly get your own Coaching Membership up and running and be enrolling new clients just like I am. . . . </a:t>
            </a:r>
          </a:p>
        </p:txBody>
      </p:sp>
    </p:spTree>
    <p:extLst>
      <p:ext uri="{BB962C8B-B14F-4D97-AF65-F5344CB8AC3E}">
        <p14:creationId xmlns:p14="http://schemas.microsoft.com/office/powerpoint/2010/main" val="303432424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1B7EA6E-A016-FD4D-829A-1B5BB33B9C7B}" type="slidenum">
              <a:t>16</a:t>
            </a:fld>
            <a:endParaRPr lang="en-US"/>
          </a:p>
        </p:txBody>
      </p:sp>
    </p:spTree>
    <p:extLst>
      <p:ext uri="{BB962C8B-B14F-4D97-AF65-F5344CB8AC3E}">
        <p14:creationId xmlns:p14="http://schemas.microsoft.com/office/powerpoint/2010/main" val="56027445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1B7EA6E-A016-FD4D-829A-1B5BB33B9C7B}" type="slidenum">
              <a:t>17</a:t>
            </a:fld>
            <a:endParaRPr lang="en-US"/>
          </a:p>
        </p:txBody>
      </p:sp>
    </p:spTree>
    <p:extLst>
      <p:ext uri="{BB962C8B-B14F-4D97-AF65-F5344CB8AC3E}">
        <p14:creationId xmlns:p14="http://schemas.microsoft.com/office/powerpoint/2010/main" val="346164444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3C427F6A-62F5-4936-8F3F-2B89A3942EC2}"/>
              </a:ext>
            </a:extLst>
          </p:cNvPr>
          <p:cNvSpPr>
            <a:spLocks noGrp="1"/>
          </p:cNvSpPr>
          <p:nvPr>
            <p:ph type="body" idx="1"/>
          </p:nvPr>
        </p:nvSpPr>
        <p:spPr/>
        <p:txBody>
          <a:bodyPr/>
          <a:lstStyle/>
          <a:p>
            <a:pPr marL="0" indent="0">
              <a:lnSpc>
                <a:spcPct val="150000"/>
              </a:lnSpc>
              <a:buNone/>
            </a:pPr>
            <a:r>
              <a:rPr lang="en-US" sz="1200">
                <a:latin typeface="Georgia Pro Light" panose="02040302050405020303" pitchFamily="18" charset="0"/>
              </a:rPr>
              <a:t>Because I’m going to show you how to leverage your experience and expertise, create systems and processes, so that you can remove yourself as bottleneck </a:t>
            </a:r>
          </a:p>
          <a:p>
            <a:pPr marL="0" indent="0">
              <a:lnSpc>
                <a:spcPct val="150000"/>
              </a:lnSpc>
              <a:buNone/>
            </a:pPr>
            <a:r>
              <a:rPr lang="en-US" sz="1200">
                <a:latin typeface="Georgia Pro Light" panose="02040302050405020303" pitchFamily="18" charset="0"/>
              </a:rPr>
              <a:t>And instead step into a part-time CEO role (don’t worry, you can still help out in your business)</a:t>
            </a: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so that you can start impacting lives, </a:t>
            </a:r>
            <a:endParaRPr lang="en-US"/>
          </a:p>
        </p:txBody>
      </p:sp>
    </p:spTree>
    <p:extLst>
      <p:ext uri="{BB962C8B-B14F-4D97-AF65-F5344CB8AC3E}">
        <p14:creationId xmlns:p14="http://schemas.microsoft.com/office/powerpoint/2010/main" val="15864117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3C427F6A-62F5-4936-8F3F-2B89A3942EC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so that you can start impacting lives, </a:t>
            </a:r>
            <a:endParaRPr lang="en-US"/>
          </a:p>
        </p:txBody>
      </p:sp>
    </p:spTree>
    <p:extLst>
      <p:ext uri="{BB962C8B-B14F-4D97-AF65-F5344CB8AC3E}">
        <p14:creationId xmlns:p14="http://schemas.microsoft.com/office/powerpoint/2010/main" val="36908293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 know these pictures are corny . . .but frankly this is our seasonal rotation - and I can tell you this, only by the grace and blessing of God - and the Coaching Membership Model - is this possible</a:t>
            </a:r>
          </a:p>
        </p:txBody>
      </p:sp>
    </p:spTree>
    <p:extLst>
      <p:ext uri="{BB962C8B-B14F-4D97-AF65-F5344CB8AC3E}">
        <p14:creationId xmlns:p14="http://schemas.microsoft.com/office/powerpoint/2010/main" val="217522241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3C427F6A-62F5-4936-8F3F-2B89A3942EC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Discuss - this IS work . . . </a:t>
            </a:r>
            <a:endParaRPr lang="en-US"/>
          </a:p>
        </p:txBody>
      </p:sp>
    </p:spTree>
    <p:extLst>
      <p:ext uri="{BB962C8B-B14F-4D97-AF65-F5344CB8AC3E}">
        <p14:creationId xmlns:p14="http://schemas.microsoft.com/office/powerpoint/2010/main" val="394355612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a:solidFill>
                  <a:schemeClr val="tx1"/>
                </a:solidFill>
                <a:effectLst/>
                <a:latin typeface="+mn-lt"/>
                <a:ea typeface="+mn-ea"/>
                <a:cs typeface="+mn-cs"/>
              </a:rPr>
              <a:t>But it wasn’t always this easy . . . I remember when I started my first coaching program back in 2007 . . . right before the last recession, incidentally . . </a:t>
            </a:r>
            <a:endParaRPr lang="en-US"/>
          </a:p>
        </p:txBody>
      </p:sp>
      <p:sp>
        <p:nvSpPr>
          <p:cNvPr id="4" name="Slide Number Placeholder 3"/>
          <p:cNvSpPr>
            <a:spLocks noGrp="1"/>
          </p:cNvSpPr>
          <p:nvPr>
            <p:ph type="sldNum" sz="quarter" idx="5"/>
          </p:nvPr>
        </p:nvSpPr>
        <p:spPr/>
        <p:txBody>
          <a:bodyPr/>
          <a:lstStyle/>
          <a:p>
            <a:fld id="{443FF762-4BE2-4ACD-B86B-1A42F4864721}" type="slidenum">
              <a:rPr lang="en-US" smtClean="0"/>
              <a:t>21</a:t>
            </a:fld>
            <a:endParaRPr lang="en-US"/>
          </a:p>
        </p:txBody>
      </p:sp>
    </p:spTree>
    <p:extLst>
      <p:ext uri="{BB962C8B-B14F-4D97-AF65-F5344CB8AC3E}">
        <p14:creationId xmlns:p14="http://schemas.microsoft.com/office/powerpoint/2010/main" val="157994002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Now, you might not know me . .And my own journey is what propelled me to create this business model that works like clockwork for me and my clients So I really want to tell you my own journey . . . .</a:t>
            </a:r>
          </a:p>
          <a:p>
            <a:endParaRPr lang="en-US" dirty="0"/>
          </a:p>
        </p:txBody>
      </p:sp>
    </p:spTree>
    <p:extLst>
      <p:ext uri="{BB962C8B-B14F-4D97-AF65-F5344CB8AC3E}">
        <p14:creationId xmlns:p14="http://schemas.microsoft.com/office/powerpoint/2010/main" val="300364090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But folks started asking me if I had a “coaching program” or if I would coach them  .. . So I wrote a letter . . . Asked if folks really wanted something like that . . . I launched it . . And actually results were phenomenal</a:t>
            </a:r>
            <a:endParaRPr lang="en-US" dirty="0"/>
          </a:p>
        </p:txBody>
      </p:sp>
      <p:sp>
        <p:nvSpPr>
          <p:cNvPr id="4" name="Slide Number Placeholder 3"/>
          <p:cNvSpPr>
            <a:spLocks noGrp="1"/>
          </p:cNvSpPr>
          <p:nvPr>
            <p:ph type="sldNum" sz="quarter" idx="5"/>
          </p:nvPr>
        </p:nvSpPr>
        <p:spPr/>
        <p:txBody>
          <a:bodyPr/>
          <a:lstStyle/>
          <a:p>
            <a:fld id="{443FF762-4BE2-4ACD-B86B-1A42F4864721}" type="slidenum">
              <a:rPr lang="en-US" smtClean="0"/>
              <a:t>23</a:t>
            </a:fld>
            <a:endParaRPr lang="en-US"/>
          </a:p>
        </p:txBody>
      </p:sp>
    </p:spTree>
    <p:extLst>
      <p:ext uri="{BB962C8B-B14F-4D97-AF65-F5344CB8AC3E}">
        <p14:creationId xmlns:p14="http://schemas.microsoft.com/office/powerpoint/2010/main" val="263190298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I launched my first coaching program 23 people enrolled the first month  - I was over the top…Over the moon – and within 3 months I had about 60 clients . . .</a:t>
            </a:r>
            <a:endParaRPr lang="en-US" dirty="0"/>
          </a:p>
        </p:txBody>
      </p:sp>
      <p:sp>
        <p:nvSpPr>
          <p:cNvPr id="4" name="Slide Number Placeholder 3"/>
          <p:cNvSpPr>
            <a:spLocks noGrp="1"/>
          </p:cNvSpPr>
          <p:nvPr>
            <p:ph type="sldNum" sz="quarter" idx="5"/>
          </p:nvPr>
        </p:nvSpPr>
        <p:spPr/>
        <p:txBody>
          <a:bodyPr/>
          <a:lstStyle/>
          <a:p>
            <a:fld id="{443FF762-4BE2-4ACD-B86B-1A42F4864721}" type="slidenum">
              <a:rPr lang="en-US" smtClean="0"/>
              <a:t>24</a:t>
            </a:fld>
            <a:endParaRPr lang="en-US"/>
          </a:p>
        </p:txBody>
      </p:sp>
    </p:spTree>
    <p:extLst>
      <p:ext uri="{BB962C8B-B14F-4D97-AF65-F5344CB8AC3E}">
        <p14:creationId xmlns:p14="http://schemas.microsoft.com/office/powerpoint/2010/main" val="19594753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And the best part was, I was changing lives and meeting needs…and people were sending me thank you letters… but the problem was</a:t>
            </a:r>
            <a:endParaRPr lang="en-US" dirty="0"/>
          </a:p>
        </p:txBody>
      </p:sp>
      <p:sp>
        <p:nvSpPr>
          <p:cNvPr id="4" name="Slide Number Placeholder 3"/>
          <p:cNvSpPr>
            <a:spLocks noGrp="1"/>
          </p:cNvSpPr>
          <p:nvPr>
            <p:ph type="sldNum" sz="quarter" idx="5"/>
          </p:nvPr>
        </p:nvSpPr>
        <p:spPr/>
        <p:txBody>
          <a:bodyPr/>
          <a:lstStyle/>
          <a:p>
            <a:fld id="{443FF762-4BE2-4ACD-B86B-1A42F4864721}" type="slidenum">
              <a:rPr lang="en-US" smtClean="0"/>
              <a:t>25</a:t>
            </a:fld>
            <a:endParaRPr lang="en-US"/>
          </a:p>
        </p:txBody>
      </p:sp>
    </p:spTree>
    <p:extLst>
      <p:ext uri="{BB962C8B-B14F-4D97-AF65-F5344CB8AC3E}">
        <p14:creationId xmlns:p14="http://schemas.microsoft.com/office/powerpoint/2010/main" val="75836888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Now I’ll tell you this . . .the journey hasn’t been all roses . . .I set the coaching up all wrong . . .I was literally coaching day and night …In a few months I had 60 clients who had unlimited access to me </a:t>
            </a:r>
            <a:endParaRPr lang="en-US" dirty="0"/>
          </a:p>
        </p:txBody>
      </p:sp>
      <p:sp>
        <p:nvSpPr>
          <p:cNvPr id="4" name="Slide Number Placeholder 3"/>
          <p:cNvSpPr>
            <a:spLocks noGrp="1"/>
          </p:cNvSpPr>
          <p:nvPr>
            <p:ph type="sldNum" sz="quarter" idx="5"/>
          </p:nvPr>
        </p:nvSpPr>
        <p:spPr/>
        <p:txBody>
          <a:bodyPr/>
          <a:lstStyle/>
          <a:p>
            <a:fld id="{443FF762-4BE2-4ACD-B86B-1A42F4864721}" type="slidenum">
              <a:rPr lang="en-US" smtClean="0"/>
              <a:t>26</a:t>
            </a:fld>
            <a:endParaRPr lang="en-US"/>
          </a:p>
        </p:txBody>
      </p:sp>
    </p:spTree>
    <p:extLst>
      <p:ext uri="{BB962C8B-B14F-4D97-AF65-F5344CB8AC3E}">
        <p14:creationId xmlns:p14="http://schemas.microsoft.com/office/powerpoint/2010/main" val="7122975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and I was chasing my tail (worse than that, I was like a dog with two tails, both going in opposite directions)</a:t>
            </a:r>
          </a:p>
        </p:txBody>
      </p:sp>
      <p:sp>
        <p:nvSpPr>
          <p:cNvPr id="4" name="Slide Number Placeholder 3"/>
          <p:cNvSpPr>
            <a:spLocks noGrp="1"/>
          </p:cNvSpPr>
          <p:nvPr>
            <p:ph type="sldNum" sz="quarter" idx="5"/>
          </p:nvPr>
        </p:nvSpPr>
        <p:spPr/>
        <p:txBody>
          <a:bodyPr/>
          <a:lstStyle/>
          <a:p>
            <a:fld id="{443FF762-4BE2-4ACD-B86B-1A42F4864721}" type="slidenum">
              <a:rPr lang="en-US" smtClean="0"/>
              <a:t>27</a:t>
            </a:fld>
            <a:endParaRPr lang="en-US"/>
          </a:p>
        </p:txBody>
      </p:sp>
    </p:spTree>
    <p:extLst>
      <p:ext uri="{BB962C8B-B14F-4D97-AF65-F5344CB8AC3E}">
        <p14:creationId xmlns:p14="http://schemas.microsoft.com/office/powerpoint/2010/main" val="418308668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443FF762-4BE2-4ACD-B86B-1A42F4864721}" type="slidenum">
              <a:rPr lang="en-US" smtClean="0"/>
              <a:t>28</a:t>
            </a:fld>
            <a:endParaRPr lang="en-US"/>
          </a:p>
        </p:txBody>
      </p:sp>
    </p:spTree>
    <p:extLst>
      <p:ext uri="{BB962C8B-B14F-4D97-AF65-F5344CB8AC3E}">
        <p14:creationId xmlns:p14="http://schemas.microsoft.com/office/powerpoint/2010/main" val="141667816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443FF762-4BE2-4ACD-B86B-1A42F4864721}" type="slidenum">
              <a:rPr lang="en-US" smtClean="0"/>
              <a:t>29</a:t>
            </a:fld>
            <a:endParaRPr lang="en-US"/>
          </a:p>
        </p:txBody>
      </p:sp>
    </p:spTree>
    <p:extLst>
      <p:ext uri="{BB962C8B-B14F-4D97-AF65-F5344CB8AC3E}">
        <p14:creationId xmlns:p14="http://schemas.microsoft.com/office/powerpoint/2010/main" val="36675357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and gives me tons of time freedom and an amazing lifestyle &gt;</a:t>
            </a:r>
          </a:p>
        </p:txBody>
      </p:sp>
    </p:spTree>
    <p:extLst>
      <p:ext uri="{BB962C8B-B14F-4D97-AF65-F5344CB8AC3E}">
        <p14:creationId xmlns:p14="http://schemas.microsoft.com/office/powerpoint/2010/main" val="131950995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So I resolved that by the time our next vacation came around, I would be free of the coaching tether . . .So I set out on a journey . . .</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443FF762-4BE2-4ACD-B86B-1A42F4864721}" type="slidenum">
              <a:rPr lang="en-US" smtClean="0"/>
              <a:t>30</a:t>
            </a:fld>
            <a:endParaRPr lang="en-US"/>
          </a:p>
        </p:txBody>
      </p:sp>
    </p:spTree>
    <p:extLst>
      <p:ext uri="{BB962C8B-B14F-4D97-AF65-F5344CB8AC3E}">
        <p14:creationId xmlns:p14="http://schemas.microsoft.com/office/powerpoint/2010/main" val="312879799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I set out on a journey to find a way to help clients get the results they wanted, without running me into the ground, and destroying the very freedom my business gave me . . . </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443FF762-4BE2-4ACD-B86B-1A42F4864721}" type="slidenum">
              <a:rPr lang="en-US" smtClean="0"/>
              <a:t>31</a:t>
            </a:fld>
            <a:endParaRPr lang="en-US"/>
          </a:p>
        </p:txBody>
      </p:sp>
    </p:spTree>
    <p:extLst>
      <p:ext uri="{BB962C8B-B14F-4D97-AF65-F5344CB8AC3E}">
        <p14:creationId xmlns:p14="http://schemas.microsoft.com/office/powerpoint/2010/main" val="122134616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443FF762-4BE2-4ACD-B86B-1A42F4864721}" type="slidenum">
              <a:rPr lang="en-US" smtClean="0"/>
              <a:t>32</a:t>
            </a:fld>
            <a:endParaRPr lang="en-US"/>
          </a:p>
        </p:txBody>
      </p:sp>
    </p:spTree>
    <p:extLst>
      <p:ext uri="{BB962C8B-B14F-4D97-AF65-F5344CB8AC3E}">
        <p14:creationId xmlns:p14="http://schemas.microsoft.com/office/powerpoint/2010/main" val="112282222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I invested literally tens of thousands of dollars in training to learn how the experts were running their programs. And in fact, </a:t>
            </a:r>
            <a:endParaRPr lang="en-US" dirty="0"/>
          </a:p>
        </p:txBody>
      </p:sp>
      <p:sp>
        <p:nvSpPr>
          <p:cNvPr id="4" name="Slide Number Placeholder 3"/>
          <p:cNvSpPr>
            <a:spLocks noGrp="1"/>
          </p:cNvSpPr>
          <p:nvPr>
            <p:ph type="sldNum" sz="quarter" idx="5"/>
          </p:nvPr>
        </p:nvSpPr>
        <p:spPr/>
        <p:txBody>
          <a:bodyPr/>
          <a:lstStyle/>
          <a:p>
            <a:fld id="{443FF762-4BE2-4ACD-B86B-1A42F4864721}" type="slidenum">
              <a:rPr lang="en-US" smtClean="0"/>
              <a:t>33</a:t>
            </a:fld>
            <a:endParaRPr lang="en-US"/>
          </a:p>
        </p:txBody>
      </p:sp>
    </p:spTree>
    <p:extLst>
      <p:ext uri="{BB962C8B-B14F-4D97-AF65-F5344CB8AC3E}">
        <p14:creationId xmlns:p14="http://schemas.microsoft.com/office/powerpoint/2010/main" val="88511133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I tried many many things for several years . . .</a:t>
            </a:r>
            <a:endParaRPr lang="en-US" dirty="0"/>
          </a:p>
        </p:txBody>
      </p:sp>
      <p:sp>
        <p:nvSpPr>
          <p:cNvPr id="4" name="Slide Number Placeholder 3"/>
          <p:cNvSpPr>
            <a:spLocks noGrp="1"/>
          </p:cNvSpPr>
          <p:nvPr>
            <p:ph type="sldNum" sz="quarter" idx="5"/>
          </p:nvPr>
        </p:nvSpPr>
        <p:spPr/>
        <p:txBody>
          <a:bodyPr/>
          <a:lstStyle/>
          <a:p>
            <a:fld id="{443FF762-4BE2-4ACD-B86B-1A42F4864721}" type="slidenum">
              <a:rPr lang="en-US" smtClean="0"/>
              <a:t>34</a:t>
            </a:fld>
            <a:endParaRPr lang="en-US"/>
          </a:p>
        </p:txBody>
      </p:sp>
    </p:spTree>
    <p:extLst>
      <p:ext uri="{BB962C8B-B14F-4D97-AF65-F5344CB8AC3E}">
        <p14:creationId xmlns:p14="http://schemas.microsoft.com/office/powerpoint/2010/main" val="230143976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43FF762-4BE2-4ACD-B86B-1A42F4864721}" type="slidenum">
              <a:rPr lang="en-US" smtClean="0"/>
              <a:t>35</a:t>
            </a:fld>
            <a:endParaRPr lang="en-US"/>
          </a:p>
        </p:txBody>
      </p:sp>
    </p:spTree>
    <p:extLst>
      <p:ext uri="{BB962C8B-B14F-4D97-AF65-F5344CB8AC3E}">
        <p14:creationId xmlns:p14="http://schemas.microsoft.com/office/powerpoint/2010/main" val="66942624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Too much daily commitment…Too many moving parts…Too much complexity…Do you ever feel like that in your online business or coaching? Like things are so complicated? They over overly complex? Too many moving parts? </a:t>
            </a:r>
            <a:endParaRPr lang="en-US" dirty="0"/>
          </a:p>
        </p:txBody>
      </p:sp>
      <p:sp>
        <p:nvSpPr>
          <p:cNvPr id="4" name="Slide Number Placeholder 3"/>
          <p:cNvSpPr>
            <a:spLocks noGrp="1"/>
          </p:cNvSpPr>
          <p:nvPr>
            <p:ph type="sldNum" sz="quarter" idx="5"/>
          </p:nvPr>
        </p:nvSpPr>
        <p:spPr/>
        <p:txBody>
          <a:bodyPr/>
          <a:lstStyle/>
          <a:p>
            <a:fld id="{443FF762-4BE2-4ACD-B86B-1A42F4864721}" type="slidenum">
              <a:rPr lang="en-US" smtClean="0"/>
              <a:t>36</a:t>
            </a:fld>
            <a:endParaRPr lang="en-US"/>
          </a:p>
        </p:txBody>
      </p:sp>
    </p:spTree>
    <p:extLst>
      <p:ext uri="{BB962C8B-B14F-4D97-AF65-F5344CB8AC3E}">
        <p14:creationId xmlns:p14="http://schemas.microsoft.com/office/powerpoint/2010/main" val="245071757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That’s how I felt . . And so I decided to design my own Coaching Model . . With new rules -A new way of doing things-</a:t>
            </a:r>
            <a:endParaRPr lang="en-US" dirty="0"/>
          </a:p>
        </p:txBody>
      </p:sp>
      <p:sp>
        <p:nvSpPr>
          <p:cNvPr id="4" name="Slide Number Placeholder 3"/>
          <p:cNvSpPr>
            <a:spLocks noGrp="1"/>
          </p:cNvSpPr>
          <p:nvPr>
            <p:ph type="sldNum" sz="quarter" idx="5"/>
          </p:nvPr>
        </p:nvSpPr>
        <p:spPr/>
        <p:txBody>
          <a:bodyPr/>
          <a:lstStyle/>
          <a:p>
            <a:fld id="{443FF762-4BE2-4ACD-B86B-1A42F4864721}" type="slidenum">
              <a:rPr lang="en-US" smtClean="0"/>
              <a:t>37</a:t>
            </a:fld>
            <a:endParaRPr lang="en-US"/>
          </a:p>
        </p:txBody>
      </p:sp>
    </p:spTree>
    <p:extLst>
      <p:ext uri="{BB962C8B-B14F-4D97-AF65-F5344CB8AC3E}">
        <p14:creationId xmlns:p14="http://schemas.microsoft.com/office/powerpoint/2010/main" val="184422770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I started with a blank slate . . And determined that there were specific requirements for my coaching business</a:t>
            </a:r>
            <a:endParaRPr lang="en-US" dirty="0"/>
          </a:p>
        </p:txBody>
      </p:sp>
      <p:sp>
        <p:nvSpPr>
          <p:cNvPr id="4" name="Slide Number Placeholder 3"/>
          <p:cNvSpPr>
            <a:spLocks noGrp="1"/>
          </p:cNvSpPr>
          <p:nvPr>
            <p:ph type="sldNum" sz="quarter" idx="5"/>
          </p:nvPr>
        </p:nvSpPr>
        <p:spPr/>
        <p:txBody>
          <a:bodyPr/>
          <a:lstStyle/>
          <a:p>
            <a:fld id="{443FF762-4BE2-4ACD-B86B-1A42F4864721}" type="slidenum">
              <a:rPr lang="en-US" smtClean="0"/>
              <a:t>38</a:t>
            </a:fld>
            <a:endParaRPr lang="en-US"/>
          </a:p>
        </p:txBody>
      </p:sp>
    </p:spTree>
    <p:extLst>
      <p:ext uri="{BB962C8B-B14F-4D97-AF65-F5344CB8AC3E}">
        <p14:creationId xmlns:p14="http://schemas.microsoft.com/office/powerpoint/2010/main" val="419437747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 way to help more people than ever before -</a:t>
            </a:r>
            <a:endParaRPr lang="en-US" dirty="0"/>
          </a:p>
        </p:txBody>
      </p:sp>
      <p:sp>
        <p:nvSpPr>
          <p:cNvPr id="4" name="Slide Number Placeholder 3"/>
          <p:cNvSpPr>
            <a:spLocks noGrp="1"/>
          </p:cNvSpPr>
          <p:nvPr>
            <p:ph type="sldNum" sz="quarter" idx="5"/>
          </p:nvPr>
        </p:nvSpPr>
        <p:spPr/>
        <p:txBody>
          <a:bodyPr/>
          <a:lstStyle/>
          <a:p>
            <a:fld id="{443FF762-4BE2-4ACD-B86B-1A42F4864721}" type="slidenum">
              <a:rPr lang="en-US" smtClean="0"/>
              <a:t>39</a:t>
            </a:fld>
            <a:endParaRPr lang="en-US"/>
          </a:p>
        </p:txBody>
      </p:sp>
    </p:spTree>
    <p:extLst>
      <p:ext uri="{BB962C8B-B14F-4D97-AF65-F5344CB8AC3E}">
        <p14:creationId xmlns:p14="http://schemas.microsoft.com/office/powerpoint/2010/main" val="20695533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and gives me tons of time freedom and an amazing lifestyle &gt;</a:t>
            </a:r>
          </a:p>
        </p:txBody>
      </p:sp>
    </p:spTree>
    <p:extLst>
      <p:ext uri="{BB962C8B-B14F-4D97-AF65-F5344CB8AC3E}">
        <p14:creationId xmlns:p14="http://schemas.microsoft.com/office/powerpoint/2010/main" val="50789902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-But with boundaries on my time so that </a:t>
            </a:r>
            <a:endParaRPr lang="en-US" dirty="0"/>
          </a:p>
        </p:txBody>
      </p:sp>
      <p:sp>
        <p:nvSpPr>
          <p:cNvPr id="4" name="Slide Number Placeholder 3"/>
          <p:cNvSpPr>
            <a:spLocks noGrp="1"/>
          </p:cNvSpPr>
          <p:nvPr>
            <p:ph type="sldNum" sz="quarter" idx="5"/>
          </p:nvPr>
        </p:nvSpPr>
        <p:spPr/>
        <p:txBody>
          <a:bodyPr/>
          <a:lstStyle/>
          <a:p>
            <a:fld id="{443FF762-4BE2-4ACD-B86B-1A42F4864721}" type="slidenum">
              <a:rPr lang="en-US" smtClean="0"/>
              <a:t>40</a:t>
            </a:fld>
            <a:endParaRPr lang="en-US"/>
          </a:p>
        </p:txBody>
      </p:sp>
    </p:spTree>
    <p:extLst>
      <p:ext uri="{BB962C8B-B14F-4D97-AF65-F5344CB8AC3E}">
        <p14:creationId xmlns:p14="http://schemas.microsoft.com/office/powerpoint/2010/main" val="218516970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I could serve more people -</a:t>
            </a:r>
            <a:endParaRPr lang="en-US" dirty="0"/>
          </a:p>
        </p:txBody>
      </p:sp>
      <p:sp>
        <p:nvSpPr>
          <p:cNvPr id="4" name="Slide Number Placeholder 3"/>
          <p:cNvSpPr>
            <a:spLocks noGrp="1"/>
          </p:cNvSpPr>
          <p:nvPr>
            <p:ph type="sldNum" sz="quarter" idx="5"/>
          </p:nvPr>
        </p:nvSpPr>
        <p:spPr/>
        <p:txBody>
          <a:bodyPr/>
          <a:lstStyle/>
          <a:p>
            <a:fld id="{443FF762-4BE2-4ACD-B86B-1A42F4864721}" type="slidenum">
              <a:rPr lang="en-US" smtClean="0"/>
              <a:t>41</a:t>
            </a:fld>
            <a:endParaRPr lang="en-US"/>
          </a:p>
        </p:txBody>
      </p:sp>
    </p:spTree>
    <p:extLst>
      <p:ext uri="{BB962C8B-B14F-4D97-AF65-F5344CB8AC3E}">
        <p14:creationId xmlns:p14="http://schemas.microsoft.com/office/powerpoint/2010/main" val="97334444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 Without crushing myself and losing my family . . .</a:t>
            </a:r>
            <a:endParaRPr lang="en-US" dirty="0"/>
          </a:p>
        </p:txBody>
      </p:sp>
      <p:sp>
        <p:nvSpPr>
          <p:cNvPr id="4" name="Slide Number Placeholder 3"/>
          <p:cNvSpPr>
            <a:spLocks noGrp="1"/>
          </p:cNvSpPr>
          <p:nvPr>
            <p:ph type="sldNum" sz="quarter" idx="5"/>
          </p:nvPr>
        </p:nvSpPr>
        <p:spPr/>
        <p:txBody>
          <a:bodyPr/>
          <a:lstStyle/>
          <a:p>
            <a:fld id="{443FF762-4BE2-4ACD-B86B-1A42F4864721}" type="slidenum">
              <a:rPr lang="en-US" smtClean="0"/>
              <a:t>42</a:t>
            </a:fld>
            <a:endParaRPr lang="en-US"/>
          </a:p>
        </p:txBody>
      </p:sp>
    </p:spTree>
    <p:extLst>
      <p:ext uri="{BB962C8B-B14F-4D97-AF65-F5344CB8AC3E}">
        <p14:creationId xmlns:p14="http://schemas.microsoft.com/office/powerpoint/2010/main" val="193705511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43FF762-4BE2-4ACD-B86B-1A42F4864721}" type="slidenum">
              <a:rPr lang="en-US" smtClean="0"/>
              <a:t>43</a:t>
            </a:fld>
            <a:endParaRPr lang="en-US"/>
          </a:p>
        </p:txBody>
      </p:sp>
    </p:spTree>
    <p:extLst>
      <p:ext uri="{BB962C8B-B14F-4D97-AF65-F5344CB8AC3E}">
        <p14:creationId xmlns:p14="http://schemas.microsoft.com/office/powerpoint/2010/main" val="53603340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43FF762-4BE2-4ACD-B86B-1A42F4864721}" type="slidenum">
              <a:rPr lang="en-US" smtClean="0"/>
              <a:t>44</a:t>
            </a:fld>
            <a:endParaRPr lang="en-US"/>
          </a:p>
        </p:txBody>
      </p:sp>
    </p:spTree>
    <p:extLst>
      <p:ext uri="{BB962C8B-B14F-4D97-AF65-F5344CB8AC3E}">
        <p14:creationId xmlns:p14="http://schemas.microsoft.com/office/powerpoint/2010/main" val="312172824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43FF762-4BE2-4ACD-B86B-1A42F4864721}" type="slidenum">
              <a:rPr lang="en-US" smtClean="0"/>
              <a:t>45</a:t>
            </a:fld>
            <a:endParaRPr lang="en-US"/>
          </a:p>
        </p:txBody>
      </p:sp>
    </p:spTree>
    <p:extLst>
      <p:ext uri="{BB962C8B-B14F-4D97-AF65-F5344CB8AC3E}">
        <p14:creationId xmlns:p14="http://schemas.microsoft.com/office/powerpoint/2010/main" val="35927886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43FF762-4BE2-4ACD-B86B-1A42F4864721}" type="slidenum">
              <a:rPr lang="en-US" smtClean="0"/>
              <a:t>46</a:t>
            </a:fld>
            <a:endParaRPr lang="en-US"/>
          </a:p>
        </p:txBody>
      </p:sp>
    </p:spTree>
    <p:extLst>
      <p:ext uri="{BB962C8B-B14F-4D97-AF65-F5344CB8AC3E}">
        <p14:creationId xmlns:p14="http://schemas.microsoft.com/office/powerpoint/2010/main" val="106575463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43FF762-4BE2-4ACD-B86B-1A42F4864721}" type="slidenum">
              <a:rPr lang="en-US" smtClean="0"/>
              <a:t>47</a:t>
            </a:fld>
            <a:endParaRPr lang="en-US"/>
          </a:p>
        </p:txBody>
      </p:sp>
    </p:spTree>
    <p:extLst>
      <p:ext uri="{BB962C8B-B14F-4D97-AF65-F5344CB8AC3E}">
        <p14:creationId xmlns:p14="http://schemas.microsoft.com/office/powerpoint/2010/main" val="234572356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Before I share with you what it is . . . I want to talk about the current state of things - Covid 19 - the thing is, this model works better today than I’ve ever seen it work . . . You see one of the things I’ll share with you is the leverage you and your clients both get by going to a group membership . . . Because it’s not 1-1, you aren’t working as many hours, but also because it’s not 1-1, you can frankly speaking charge less . . . And if you’ve lost clients during Covid because they simply can’t afford what they did before . . . This creates a perfect opportunity to keep clients, get clients back, and engage new clients . . . And you make up in volume what you lose in price - all while working less</a:t>
            </a:r>
          </a:p>
        </p:txBody>
      </p:sp>
      <p:sp>
        <p:nvSpPr>
          <p:cNvPr id="4" name="Slide Number Placeholder 3"/>
          <p:cNvSpPr>
            <a:spLocks noGrp="1"/>
          </p:cNvSpPr>
          <p:nvPr>
            <p:ph type="sldNum" sz="quarter" idx="5"/>
          </p:nvPr>
        </p:nvSpPr>
        <p:spPr/>
        <p:txBody>
          <a:bodyPr/>
          <a:lstStyle/>
          <a:p>
            <a:fld id="{443FF762-4BE2-4ACD-B86B-1A42F4864721}" type="slidenum">
              <a:rPr lang="en-US" smtClean="0"/>
              <a:t>48</a:t>
            </a:fld>
            <a:endParaRPr lang="en-US"/>
          </a:p>
        </p:txBody>
      </p:sp>
    </p:spTree>
    <p:extLst>
      <p:ext uri="{BB962C8B-B14F-4D97-AF65-F5344CB8AC3E}">
        <p14:creationId xmlns:p14="http://schemas.microsoft.com/office/powerpoint/2010/main" val="314178398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it’s actually working better during Covid than probably any other time . . . .and if you are on the other end of the spectrum -  slammed because of Covid you are too busy with too many clients needing help . . .by having a Coaching Membership, you can help more people without continuing to burn out</a:t>
            </a:r>
          </a:p>
        </p:txBody>
      </p:sp>
      <p:sp>
        <p:nvSpPr>
          <p:cNvPr id="4" name="Slide Number Placeholder 3"/>
          <p:cNvSpPr>
            <a:spLocks noGrp="1"/>
          </p:cNvSpPr>
          <p:nvPr>
            <p:ph type="sldNum" sz="quarter" idx="5"/>
          </p:nvPr>
        </p:nvSpPr>
        <p:spPr/>
        <p:txBody>
          <a:bodyPr/>
          <a:lstStyle/>
          <a:p>
            <a:fld id="{443FF762-4BE2-4ACD-B86B-1A42F4864721}" type="slidenum">
              <a:rPr lang="en-US" smtClean="0"/>
              <a:t>49</a:t>
            </a:fld>
            <a:endParaRPr lang="en-US"/>
          </a:p>
        </p:txBody>
      </p:sp>
    </p:spTree>
    <p:extLst>
      <p:ext uri="{BB962C8B-B14F-4D97-AF65-F5344CB8AC3E}">
        <p14:creationId xmlns:p14="http://schemas.microsoft.com/office/powerpoint/2010/main" val="24037220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and gives me tons of time freedom and an amazing lifestyle &gt;</a:t>
            </a:r>
          </a:p>
        </p:txBody>
      </p:sp>
    </p:spTree>
    <p:extLst>
      <p:ext uri="{BB962C8B-B14F-4D97-AF65-F5344CB8AC3E}">
        <p14:creationId xmlns:p14="http://schemas.microsoft.com/office/powerpoint/2010/main" val="69018203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43FF762-4BE2-4ACD-B86B-1A42F4864721}" type="slidenum">
              <a:rPr lang="en-US" smtClean="0"/>
              <a:t>50</a:t>
            </a:fld>
            <a:endParaRPr lang="en-US"/>
          </a:p>
        </p:txBody>
      </p:sp>
    </p:spTree>
    <p:extLst>
      <p:ext uri="{BB962C8B-B14F-4D97-AF65-F5344CB8AC3E}">
        <p14:creationId xmlns:p14="http://schemas.microsoft.com/office/powerpoint/2010/main" val="410355732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43FF762-4BE2-4ACD-B86B-1A42F4864721}" type="slidenum">
              <a:rPr lang="en-US" smtClean="0"/>
              <a:t>51</a:t>
            </a:fld>
            <a:endParaRPr lang="en-US"/>
          </a:p>
        </p:txBody>
      </p:sp>
    </p:spTree>
    <p:extLst>
      <p:ext uri="{BB962C8B-B14F-4D97-AF65-F5344CB8AC3E}">
        <p14:creationId xmlns:p14="http://schemas.microsoft.com/office/powerpoint/2010/main" val="207714487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But first I want to tell you what it’s meant for me and my family . . .</a:t>
            </a:r>
          </a:p>
        </p:txBody>
      </p:sp>
      <p:sp>
        <p:nvSpPr>
          <p:cNvPr id="4" name="Slide Number Placeholder 3"/>
          <p:cNvSpPr>
            <a:spLocks noGrp="1"/>
          </p:cNvSpPr>
          <p:nvPr>
            <p:ph type="sldNum" sz="quarter" idx="5"/>
          </p:nvPr>
        </p:nvSpPr>
        <p:spPr/>
        <p:txBody>
          <a:bodyPr/>
          <a:lstStyle/>
          <a:p>
            <a:fld id="{443FF762-4BE2-4ACD-B86B-1A42F4864721}" type="slidenum">
              <a:rPr lang="en-US" smtClean="0"/>
              <a:t>52</a:t>
            </a:fld>
            <a:endParaRPr lang="en-US"/>
          </a:p>
        </p:txBody>
      </p:sp>
    </p:spTree>
    <p:extLst>
      <p:ext uri="{BB962C8B-B14F-4D97-AF65-F5344CB8AC3E}">
        <p14:creationId xmlns:p14="http://schemas.microsoft.com/office/powerpoint/2010/main" val="312212362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And the Coaching Membership Model has completely changed things for me . . </a:t>
            </a:r>
            <a:endParaRPr lang="en-US" dirty="0"/>
          </a:p>
        </p:txBody>
      </p:sp>
      <p:sp>
        <p:nvSpPr>
          <p:cNvPr id="4" name="Slide Number Placeholder 3"/>
          <p:cNvSpPr>
            <a:spLocks noGrp="1"/>
          </p:cNvSpPr>
          <p:nvPr>
            <p:ph type="sldNum" sz="quarter" idx="5"/>
          </p:nvPr>
        </p:nvSpPr>
        <p:spPr/>
        <p:txBody>
          <a:bodyPr/>
          <a:lstStyle/>
          <a:p>
            <a:fld id="{443FF762-4BE2-4ACD-B86B-1A42F4864721}" type="slidenum">
              <a:rPr lang="en-US" smtClean="0"/>
              <a:t>53</a:t>
            </a:fld>
            <a:endParaRPr lang="en-US"/>
          </a:p>
        </p:txBody>
      </p:sp>
    </p:spTree>
    <p:extLst>
      <p:ext uri="{BB962C8B-B14F-4D97-AF65-F5344CB8AC3E}">
        <p14:creationId xmlns:p14="http://schemas.microsoft.com/office/powerpoint/2010/main" val="422755506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43FF762-4BE2-4ACD-B86B-1A42F4864721}" type="slidenum">
              <a:rPr lang="en-US" smtClean="0"/>
              <a:t>54</a:t>
            </a:fld>
            <a:endParaRPr lang="en-US"/>
          </a:p>
        </p:txBody>
      </p:sp>
    </p:spTree>
    <p:extLst>
      <p:ext uri="{BB962C8B-B14F-4D97-AF65-F5344CB8AC3E}">
        <p14:creationId xmlns:p14="http://schemas.microsoft.com/office/powerpoint/2010/main" val="73617822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3" name="Slide Image Placeholder 1">
            <a:extLst>
              <a:ext uri="{FF2B5EF4-FFF2-40B4-BE49-F238E27FC236}">
                <a16:creationId xmlns:a16="http://schemas.microsoft.com/office/drawing/2014/main" id="{1633390C-4C3E-B04B-BF67-70EFE22F331E}"/>
              </a:ext>
            </a:extLst>
          </p:cNvPr>
          <p:cNvSpPr>
            <a:spLocks noGrp="1" noRot="1" noChangeAspect="1" noChangeArrowheads="1" noTextEdit="1"/>
          </p:cNvSpPr>
          <p:nvPr>
            <p:ph type="sldImg"/>
          </p:nvPr>
        </p:nvSpPr>
        <p:spPr>
          <a:ln/>
        </p:spPr>
      </p:sp>
      <p:sp>
        <p:nvSpPr>
          <p:cNvPr id="212994" name="Notes Placeholder 2">
            <a:extLst>
              <a:ext uri="{FF2B5EF4-FFF2-40B4-BE49-F238E27FC236}">
                <a16:creationId xmlns:a16="http://schemas.microsoft.com/office/drawing/2014/main" id="{C4F4186A-6513-E743-85AE-656317946534}"/>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txBody>
          <a:bodyPr/>
          <a:lstStyle/>
          <a:p>
            <a:pPr eaLnBrk="1" hangingPunct="1"/>
            <a:endParaRPr lang="en-US" altLang="en-US"/>
          </a:p>
        </p:txBody>
      </p:sp>
      <p:sp>
        <p:nvSpPr>
          <p:cNvPr id="212995" name="Slide Number Placeholder 3">
            <a:extLst>
              <a:ext uri="{FF2B5EF4-FFF2-40B4-BE49-F238E27FC236}">
                <a16:creationId xmlns:a16="http://schemas.microsoft.com/office/drawing/2014/main" id="{AEE2B2F5-76EB-5047-9542-18D971ED9258}"/>
              </a:ext>
            </a:extLst>
          </p:cNvPr>
          <p:cNvSpPr>
            <a:spLocks noGrp="1" noChangeArrowheads="1"/>
          </p:cNvSpPr>
          <p:nvPr>
            <p:ph type="sldNum" sz="quarter" idx="4294967295"/>
          </p:nvPr>
        </p:nvSpPr>
        <p:spPr bwMode="auto">
          <a:xfrm>
            <a:off x="0" y="0"/>
            <a:ext cx="0" cy="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4200">
                <a:solidFill>
                  <a:srgbClr val="000000"/>
                </a:solidFill>
                <a:latin typeface="Gill Sans" panose="020B0502020104020203" pitchFamily="34" charset="-79"/>
                <a:ea typeface="PingFang SC Regular" panose="020B0400000000000000" pitchFamily="34" charset="-122"/>
                <a:sym typeface="Gill Sans" panose="020B0502020104020203" pitchFamily="34" charset="-79"/>
              </a:defRPr>
            </a:lvl1pPr>
            <a:lvl2pPr marL="742950" indent="-285750">
              <a:defRPr sz="4200">
                <a:solidFill>
                  <a:srgbClr val="000000"/>
                </a:solidFill>
                <a:latin typeface="Gill Sans" panose="020B0502020104020203" pitchFamily="34" charset="-79"/>
                <a:ea typeface="PingFang SC Regular" panose="020B0400000000000000" pitchFamily="34" charset="-122"/>
                <a:sym typeface="Gill Sans" panose="020B0502020104020203" pitchFamily="34" charset="-79"/>
              </a:defRPr>
            </a:lvl2pPr>
            <a:lvl3pPr marL="1143000" indent="-228600">
              <a:defRPr sz="4200">
                <a:solidFill>
                  <a:srgbClr val="000000"/>
                </a:solidFill>
                <a:latin typeface="Gill Sans" panose="020B0502020104020203" pitchFamily="34" charset="-79"/>
                <a:ea typeface="PingFang SC Regular" panose="020B0400000000000000" pitchFamily="34" charset="-122"/>
                <a:sym typeface="Gill Sans" panose="020B0502020104020203" pitchFamily="34" charset="-79"/>
              </a:defRPr>
            </a:lvl3pPr>
            <a:lvl4pPr marL="1600200" indent="-228600">
              <a:defRPr sz="4200">
                <a:solidFill>
                  <a:srgbClr val="000000"/>
                </a:solidFill>
                <a:latin typeface="Gill Sans" panose="020B0502020104020203" pitchFamily="34" charset="-79"/>
                <a:ea typeface="PingFang SC Regular" panose="020B0400000000000000" pitchFamily="34" charset="-122"/>
                <a:sym typeface="Gill Sans" panose="020B0502020104020203" pitchFamily="34" charset="-79"/>
              </a:defRPr>
            </a:lvl4pPr>
            <a:lvl5pPr marL="2057400" indent="-228600">
              <a:defRPr sz="4200">
                <a:solidFill>
                  <a:srgbClr val="000000"/>
                </a:solidFill>
                <a:latin typeface="Gill Sans" panose="020B0502020104020203" pitchFamily="34" charset="-79"/>
                <a:ea typeface="PingFang SC Regular" panose="020B0400000000000000" pitchFamily="34" charset="-122"/>
                <a:sym typeface="Gill Sans" panose="020B0502020104020203" pitchFamily="34" charset="-79"/>
              </a:defRPr>
            </a:lvl5pPr>
            <a:lvl6pPr marL="2514600" indent="-228600" eaLnBrk="0" fontAlgn="base" hangingPunct="0">
              <a:spcBef>
                <a:spcPct val="0"/>
              </a:spcBef>
              <a:spcAft>
                <a:spcPct val="0"/>
              </a:spcAft>
              <a:defRPr sz="4200">
                <a:solidFill>
                  <a:srgbClr val="000000"/>
                </a:solidFill>
                <a:latin typeface="Gill Sans" panose="020B0502020104020203" pitchFamily="34" charset="-79"/>
                <a:ea typeface="PingFang SC Regular" panose="020B0400000000000000" pitchFamily="34" charset="-122"/>
                <a:sym typeface="Gill Sans" panose="020B0502020104020203" pitchFamily="34" charset="-79"/>
              </a:defRPr>
            </a:lvl6pPr>
            <a:lvl7pPr marL="2971800" indent="-228600" eaLnBrk="0" fontAlgn="base" hangingPunct="0">
              <a:spcBef>
                <a:spcPct val="0"/>
              </a:spcBef>
              <a:spcAft>
                <a:spcPct val="0"/>
              </a:spcAft>
              <a:defRPr sz="4200">
                <a:solidFill>
                  <a:srgbClr val="000000"/>
                </a:solidFill>
                <a:latin typeface="Gill Sans" panose="020B0502020104020203" pitchFamily="34" charset="-79"/>
                <a:ea typeface="PingFang SC Regular" panose="020B0400000000000000" pitchFamily="34" charset="-122"/>
                <a:sym typeface="Gill Sans" panose="020B0502020104020203" pitchFamily="34" charset="-79"/>
              </a:defRPr>
            </a:lvl7pPr>
            <a:lvl8pPr marL="3429000" indent="-228600" eaLnBrk="0" fontAlgn="base" hangingPunct="0">
              <a:spcBef>
                <a:spcPct val="0"/>
              </a:spcBef>
              <a:spcAft>
                <a:spcPct val="0"/>
              </a:spcAft>
              <a:defRPr sz="4200">
                <a:solidFill>
                  <a:srgbClr val="000000"/>
                </a:solidFill>
                <a:latin typeface="Gill Sans" panose="020B0502020104020203" pitchFamily="34" charset="-79"/>
                <a:ea typeface="PingFang SC Regular" panose="020B0400000000000000" pitchFamily="34" charset="-122"/>
                <a:sym typeface="Gill Sans" panose="020B0502020104020203" pitchFamily="34" charset="-79"/>
              </a:defRPr>
            </a:lvl8pPr>
            <a:lvl9pPr marL="3886200" indent="-228600" eaLnBrk="0" fontAlgn="base" hangingPunct="0">
              <a:spcBef>
                <a:spcPct val="0"/>
              </a:spcBef>
              <a:spcAft>
                <a:spcPct val="0"/>
              </a:spcAft>
              <a:defRPr sz="4200">
                <a:solidFill>
                  <a:srgbClr val="000000"/>
                </a:solidFill>
                <a:latin typeface="Gill Sans" panose="020B0502020104020203" pitchFamily="34" charset="-79"/>
                <a:ea typeface="PingFang SC Regular" panose="020B0400000000000000" pitchFamily="34" charset="-122"/>
                <a:sym typeface="Gill Sans" panose="020B0502020104020203" pitchFamily="34" charset="-79"/>
              </a:defRPr>
            </a:lvl9pPr>
          </a:lstStyle>
          <a:p>
            <a:pPr algn="ctr" eaLnBrk="1" hangingPunct="1"/>
            <a:fld id="{A4220508-C5E6-0E4D-905D-4F1A0E6D66BF}" type="slidenum">
              <a:rPr lang="en-US" altLang="en-US"/>
              <a:pPr algn="ctr" eaLnBrk="1" hangingPunct="1"/>
              <a:t>55</a:t>
            </a:fld>
            <a:endParaRPr lang="en-US" altLang="en-US"/>
          </a:p>
        </p:txBody>
      </p:sp>
    </p:spTree>
    <p:extLst>
      <p:ext uri="{BB962C8B-B14F-4D97-AF65-F5344CB8AC3E}">
        <p14:creationId xmlns:p14="http://schemas.microsoft.com/office/powerpoint/2010/main" val="350049895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1" name="Slide Image Placeholder 1">
            <a:extLst>
              <a:ext uri="{FF2B5EF4-FFF2-40B4-BE49-F238E27FC236}">
                <a16:creationId xmlns:a16="http://schemas.microsoft.com/office/drawing/2014/main" id="{D6555C14-12B4-7743-A0B0-7DAB59265AFA}"/>
              </a:ext>
            </a:extLst>
          </p:cNvPr>
          <p:cNvSpPr>
            <a:spLocks noGrp="1" noRot="1" noChangeAspect="1" noChangeArrowheads="1" noTextEdit="1"/>
          </p:cNvSpPr>
          <p:nvPr>
            <p:ph type="sldImg"/>
          </p:nvPr>
        </p:nvSpPr>
        <p:spPr>
          <a:ln/>
        </p:spPr>
      </p:sp>
      <p:sp>
        <p:nvSpPr>
          <p:cNvPr id="215042" name="Notes Placeholder 2">
            <a:extLst>
              <a:ext uri="{FF2B5EF4-FFF2-40B4-BE49-F238E27FC236}">
                <a16:creationId xmlns:a16="http://schemas.microsoft.com/office/drawing/2014/main" id="{832613B6-8CE3-4747-A992-493F9A6C481E}"/>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txBody>
          <a:bodyPr/>
          <a:lstStyle/>
          <a:p>
            <a:pPr eaLnBrk="1" hangingPunct="1"/>
            <a:r>
              <a:rPr lang="en-US" altLang="en-US"/>
              <a:t>You see I don’t believe you do this just for the money . . Cause if you are just after the money, your training won’t be good anyway, you won’t be teaching from heart, and people won’t enroll . . . So what would it really mean for you . . .</a:t>
            </a:r>
          </a:p>
        </p:txBody>
      </p:sp>
      <p:sp>
        <p:nvSpPr>
          <p:cNvPr id="215043" name="Slide Number Placeholder 3">
            <a:extLst>
              <a:ext uri="{FF2B5EF4-FFF2-40B4-BE49-F238E27FC236}">
                <a16:creationId xmlns:a16="http://schemas.microsoft.com/office/drawing/2014/main" id="{E7103E99-9270-0945-9EDF-1068395A0F95}"/>
              </a:ext>
            </a:extLst>
          </p:cNvPr>
          <p:cNvSpPr>
            <a:spLocks noGrp="1" noChangeArrowheads="1"/>
          </p:cNvSpPr>
          <p:nvPr>
            <p:ph type="sldNum" sz="quarter" idx="4294967295"/>
          </p:nvPr>
        </p:nvSpPr>
        <p:spPr bwMode="auto">
          <a:xfrm>
            <a:off x="0" y="0"/>
            <a:ext cx="0" cy="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4200">
                <a:solidFill>
                  <a:srgbClr val="000000"/>
                </a:solidFill>
                <a:latin typeface="Gill Sans" panose="020B0502020104020203" pitchFamily="34" charset="-79"/>
                <a:ea typeface="PingFang SC Regular" panose="020B0400000000000000" pitchFamily="34" charset="-122"/>
                <a:sym typeface="Gill Sans" panose="020B0502020104020203" pitchFamily="34" charset="-79"/>
              </a:defRPr>
            </a:lvl1pPr>
            <a:lvl2pPr marL="742950" indent="-285750">
              <a:defRPr sz="4200">
                <a:solidFill>
                  <a:srgbClr val="000000"/>
                </a:solidFill>
                <a:latin typeface="Gill Sans" panose="020B0502020104020203" pitchFamily="34" charset="-79"/>
                <a:ea typeface="PingFang SC Regular" panose="020B0400000000000000" pitchFamily="34" charset="-122"/>
                <a:sym typeface="Gill Sans" panose="020B0502020104020203" pitchFamily="34" charset="-79"/>
              </a:defRPr>
            </a:lvl2pPr>
            <a:lvl3pPr marL="1143000" indent="-228600">
              <a:defRPr sz="4200">
                <a:solidFill>
                  <a:srgbClr val="000000"/>
                </a:solidFill>
                <a:latin typeface="Gill Sans" panose="020B0502020104020203" pitchFamily="34" charset="-79"/>
                <a:ea typeface="PingFang SC Regular" panose="020B0400000000000000" pitchFamily="34" charset="-122"/>
                <a:sym typeface="Gill Sans" panose="020B0502020104020203" pitchFamily="34" charset="-79"/>
              </a:defRPr>
            </a:lvl3pPr>
            <a:lvl4pPr marL="1600200" indent="-228600">
              <a:defRPr sz="4200">
                <a:solidFill>
                  <a:srgbClr val="000000"/>
                </a:solidFill>
                <a:latin typeface="Gill Sans" panose="020B0502020104020203" pitchFamily="34" charset="-79"/>
                <a:ea typeface="PingFang SC Regular" panose="020B0400000000000000" pitchFamily="34" charset="-122"/>
                <a:sym typeface="Gill Sans" panose="020B0502020104020203" pitchFamily="34" charset="-79"/>
              </a:defRPr>
            </a:lvl4pPr>
            <a:lvl5pPr marL="2057400" indent="-228600">
              <a:defRPr sz="4200">
                <a:solidFill>
                  <a:srgbClr val="000000"/>
                </a:solidFill>
                <a:latin typeface="Gill Sans" panose="020B0502020104020203" pitchFamily="34" charset="-79"/>
                <a:ea typeface="PingFang SC Regular" panose="020B0400000000000000" pitchFamily="34" charset="-122"/>
                <a:sym typeface="Gill Sans" panose="020B0502020104020203" pitchFamily="34" charset="-79"/>
              </a:defRPr>
            </a:lvl5pPr>
            <a:lvl6pPr marL="2514600" indent="-228600" eaLnBrk="0" fontAlgn="base" hangingPunct="0">
              <a:spcBef>
                <a:spcPct val="0"/>
              </a:spcBef>
              <a:spcAft>
                <a:spcPct val="0"/>
              </a:spcAft>
              <a:defRPr sz="4200">
                <a:solidFill>
                  <a:srgbClr val="000000"/>
                </a:solidFill>
                <a:latin typeface="Gill Sans" panose="020B0502020104020203" pitchFamily="34" charset="-79"/>
                <a:ea typeface="PingFang SC Regular" panose="020B0400000000000000" pitchFamily="34" charset="-122"/>
                <a:sym typeface="Gill Sans" panose="020B0502020104020203" pitchFamily="34" charset="-79"/>
              </a:defRPr>
            </a:lvl6pPr>
            <a:lvl7pPr marL="2971800" indent="-228600" eaLnBrk="0" fontAlgn="base" hangingPunct="0">
              <a:spcBef>
                <a:spcPct val="0"/>
              </a:spcBef>
              <a:spcAft>
                <a:spcPct val="0"/>
              </a:spcAft>
              <a:defRPr sz="4200">
                <a:solidFill>
                  <a:srgbClr val="000000"/>
                </a:solidFill>
                <a:latin typeface="Gill Sans" panose="020B0502020104020203" pitchFamily="34" charset="-79"/>
                <a:ea typeface="PingFang SC Regular" panose="020B0400000000000000" pitchFamily="34" charset="-122"/>
                <a:sym typeface="Gill Sans" panose="020B0502020104020203" pitchFamily="34" charset="-79"/>
              </a:defRPr>
            </a:lvl7pPr>
            <a:lvl8pPr marL="3429000" indent="-228600" eaLnBrk="0" fontAlgn="base" hangingPunct="0">
              <a:spcBef>
                <a:spcPct val="0"/>
              </a:spcBef>
              <a:spcAft>
                <a:spcPct val="0"/>
              </a:spcAft>
              <a:defRPr sz="4200">
                <a:solidFill>
                  <a:srgbClr val="000000"/>
                </a:solidFill>
                <a:latin typeface="Gill Sans" panose="020B0502020104020203" pitchFamily="34" charset="-79"/>
                <a:ea typeface="PingFang SC Regular" panose="020B0400000000000000" pitchFamily="34" charset="-122"/>
                <a:sym typeface="Gill Sans" panose="020B0502020104020203" pitchFamily="34" charset="-79"/>
              </a:defRPr>
            </a:lvl8pPr>
            <a:lvl9pPr marL="3886200" indent="-228600" eaLnBrk="0" fontAlgn="base" hangingPunct="0">
              <a:spcBef>
                <a:spcPct val="0"/>
              </a:spcBef>
              <a:spcAft>
                <a:spcPct val="0"/>
              </a:spcAft>
              <a:defRPr sz="4200">
                <a:solidFill>
                  <a:srgbClr val="000000"/>
                </a:solidFill>
                <a:latin typeface="Gill Sans" panose="020B0502020104020203" pitchFamily="34" charset="-79"/>
                <a:ea typeface="PingFang SC Regular" panose="020B0400000000000000" pitchFamily="34" charset="-122"/>
                <a:sym typeface="Gill Sans" panose="020B0502020104020203" pitchFamily="34" charset="-79"/>
              </a:defRPr>
            </a:lvl9pPr>
          </a:lstStyle>
          <a:p>
            <a:pPr algn="ctr" eaLnBrk="1" hangingPunct="1"/>
            <a:fld id="{5C2E0FFF-7893-524A-B191-3784C5CFE668}" type="slidenum">
              <a:rPr lang="en-US" altLang="en-US"/>
              <a:pPr algn="ctr" eaLnBrk="1" hangingPunct="1"/>
              <a:t>56</a:t>
            </a:fld>
            <a:endParaRPr lang="en-US" altLang="en-US"/>
          </a:p>
        </p:txBody>
      </p:sp>
    </p:spTree>
    <p:extLst>
      <p:ext uri="{BB962C8B-B14F-4D97-AF65-F5344CB8AC3E}">
        <p14:creationId xmlns:p14="http://schemas.microsoft.com/office/powerpoint/2010/main" val="94085400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89" name="Slide Image Placeholder 1">
            <a:extLst>
              <a:ext uri="{FF2B5EF4-FFF2-40B4-BE49-F238E27FC236}">
                <a16:creationId xmlns:a16="http://schemas.microsoft.com/office/drawing/2014/main" id="{3E440D3B-82F9-C545-8B14-64F104D28DFC}"/>
              </a:ext>
            </a:extLst>
          </p:cNvPr>
          <p:cNvSpPr>
            <a:spLocks noGrp="1" noRot="1" noChangeAspect="1" noChangeArrowheads="1" noTextEdit="1"/>
          </p:cNvSpPr>
          <p:nvPr>
            <p:ph type="sldImg"/>
          </p:nvPr>
        </p:nvSpPr>
        <p:spPr>
          <a:ln/>
        </p:spPr>
      </p:sp>
      <p:sp>
        <p:nvSpPr>
          <p:cNvPr id="217090" name="Notes Placeholder 2">
            <a:extLst>
              <a:ext uri="{FF2B5EF4-FFF2-40B4-BE49-F238E27FC236}">
                <a16:creationId xmlns:a16="http://schemas.microsoft.com/office/drawing/2014/main" id="{85EA3067-AEE2-9C43-8263-9AC63D267722}"/>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txBody>
          <a:bodyPr/>
          <a:lstStyle/>
          <a:p>
            <a:pPr eaLnBrk="1" hangingPunct="1"/>
            <a:endParaRPr lang="en-US" altLang="en-US"/>
          </a:p>
        </p:txBody>
      </p:sp>
      <p:sp>
        <p:nvSpPr>
          <p:cNvPr id="217091" name="Slide Number Placeholder 3">
            <a:extLst>
              <a:ext uri="{FF2B5EF4-FFF2-40B4-BE49-F238E27FC236}">
                <a16:creationId xmlns:a16="http://schemas.microsoft.com/office/drawing/2014/main" id="{042BE19C-246B-6B4A-9526-25D981642A33}"/>
              </a:ext>
            </a:extLst>
          </p:cNvPr>
          <p:cNvSpPr>
            <a:spLocks noGrp="1" noChangeArrowheads="1"/>
          </p:cNvSpPr>
          <p:nvPr>
            <p:ph type="sldNum" sz="quarter" idx="4294967295"/>
          </p:nvPr>
        </p:nvSpPr>
        <p:spPr bwMode="auto">
          <a:xfrm>
            <a:off x="0" y="0"/>
            <a:ext cx="0" cy="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4200">
                <a:solidFill>
                  <a:srgbClr val="000000"/>
                </a:solidFill>
                <a:latin typeface="Gill Sans" panose="020B0502020104020203" pitchFamily="34" charset="-79"/>
                <a:ea typeface="PingFang SC Regular" panose="020B0400000000000000" pitchFamily="34" charset="-122"/>
                <a:sym typeface="Gill Sans" panose="020B0502020104020203" pitchFamily="34" charset="-79"/>
              </a:defRPr>
            </a:lvl1pPr>
            <a:lvl2pPr marL="742950" indent="-285750">
              <a:defRPr sz="4200">
                <a:solidFill>
                  <a:srgbClr val="000000"/>
                </a:solidFill>
                <a:latin typeface="Gill Sans" panose="020B0502020104020203" pitchFamily="34" charset="-79"/>
                <a:ea typeface="PingFang SC Regular" panose="020B0400000000000000" pitchFamily="34" charset="-122"/>
                <a:sym typeface="Gill Sans" panose="020B0502020104020203" pitchFamily="34" charset="-79"/>
              </a:defRPr>
            </a:lvl2pPr>
            <a:lvl3pPr marL="1143000" indent="-228600">
              <a:defRPr sz="4200">
                <a:solidFill>
                  <a:srgbClr val="000000"/>
                </a:solidFill>
                <a:latin typeface="Gill Sans" panose="020B0502020104020203" pitchFamily="34" charset="-79"/>
                <a:ea typeface="PingFang SC Regular" panose="020B0400000000000000" pitchFamily="34" charset="-122"/>
                <a:sym typeface="Gill Sans" panose="020B0502020104020203" pitchFamily="34" charset="-79"/>
              </a:defRPr>
            </a:lvl3pPr>
            <a:lvl4pPr marL="1600200" indent="-228600">
              <a:defRPr sz="4200">
                <a:solidFill>
                  <a:srgbClr val="000000"/>
                </a:solidFill>
                <a:latin typeface="Gill Sans" panose="020B0502020104020203" pitchFamily="34" charset="-79"/>
                <a:ea typeface="PingFang SC Regular" panose="020B0400000000000000" pitchFamily="34" charset="-122"/>
                <a:sym typeface="Gill Sans" panose="020B0502020104020203" pitchFamily="34" charset="-79"/>
              </a:defRPr>
            </a:lvl4pPr>
            <a:lvl5pPr marL="2057400" indent="-228600">
              <a:defRPr sz="4200">
                <a:solidFill>
                  <a:srgbClr val="000000"/>
                </a:solidFill>
                <a:latin typeface="Gill Sans" panose="020B0502020104020203" pitchFamily="34" charset="-79"/>
                <a:ea typeface="PingFang SC Regular" panose="020B0400000000000000" pitchFamily="34" charset="-122"/>
                <a:sym typeface="Gill Sans" panose="020B0502020104020203" pitchFamily="34" charset="-79"/>
              </a:defRPr>
            </a:lvl5pPr>
            <a:lvl6pPr marL="2514600" indent="-228600" eaLnBrk="0" fontAlgn="base" hangingPunct="0">
              <a:spcBef>
                <a:spcPct val="0"/>
              </a:spcBef>
              <a:spcAft>
                <a:spcPct val="0"/>
              </a:spcAft>
              <a:defRPr sz="4200">
                <a:solidFill>
                  <a:srgbClr val="000000"/>
                </a:solidFill>
                <a:latin typeface="Gill Sans" panose="020B0502020104020203" pitchFamily="34" charset="-79"/>
                <a:ea typeface="PingFang SC Regular" panose="020B0400000000000000" pitchFamily="34" charset="-122"/>
                <a:sym typeface="Gill Sans" panose="020B0502020104020203" pitchFamily="34" charset="-79"/>
              </a:defRPr>
            </a:lvl6pPr>
            <a:lvl7pPr marL="2971800" indent="-228600" eaLnBrk="0" fontAlgn="base" hangingPunct="0">
              <a:spcBef>
                <a:spcPct val="0"/>
              </a:spcBef>
              <a:spcAft>
                <a:spcPct val="0"/>
              </a:spcAft>
              <a:defRPr sz="4200">
                <a:solidFill>
                  <a:srgbClr val="000000"/>
                </a:solidFill>
                <a:latin typeface="Gill Sans" panose="020B0502020104020203" pitchFamily="34" charset="-79"/>
                <a:ea typeface="PingFang SC Regular" panose="020B0400000000000000" pitchFamily="34" charset="-122"/>
                <a:sym typeface="Gill Sans" panose="020B0502020104020203" pitchFamily="34" charset="-79"/>
              </a:defRPr>
            </a:lvl7pPr>
            <a:lvl8pPr marL="3429000" indent="-228600" eaLnBrk="0" fontAlgn="base" hangingPunct="0">
              <a:spcBef>
                <a:spcPct val="0"/>
              </a:spcBef>
              <a:spcAft>
                <a:spcPct val="0"/>
              </a:spcAft>
              <a:defRPr sz="4200">
                <a:solidFill>
                  <a:srgbClr val="000000"/>
                </a:solidFill>
                <a:latin typeface="Gill Sans" panose="020B0502020104020203" pitchFamily="34" charset="-79"/>
                <a:ea typeface="PingFang SC Regular" panose="020B0400000000000000" pitchFamily="34" charset="-122"/>
                <a:sym typeface="Gill Sans" panose="020B0502020104020203" pitchFamily="34" charset="-79"/>
              </a:defRPr>
            </a:lvl8pPr>
            <a:lvl9pPr marL="3886200" indent="-228600" eaLnBrk="0" fontAlgn="base" hangingPunct="0">
              <a:spcBef>
                <a:spcPct val="0"/>
              </a:spcBef>
              <a:spcAft>
                <a:spcPct val="0"/>
              </a:spcAft>
              <a:defRPr sz="4200">
                <a:solidFill>
                  <a:srgbClr val="000000"/>
                </a:solidFill>
                <a:latin typeface="Gill Sans" panose="020B0502020104020203" pitchFamily="34" charset="-79"/>
                <a:ea typeface="PingFang SC Regular" panose="020B0400000000000000" pitchFamily="34" charset="-122"/>
                <a:sym typeface="Gill Sans" panose="020B0502020104020203" pitchFamily="34" charset="-79"/>
              </a:defRPr>
            </a:lvl9pPr>
          </a:lstStyle>
          <a:p>
            <a:pPr algn="ctr" eaLnBrk="1" hangingPunct="1"/>
            <a:fld id="{3A4A5B87-ADCA-E34E-BB8D-333EED8FACE2}" type="slidenum">
              <a:rPr lang="en-US" altLang="en-US"/>
              <a:pPr algn="ctr" eaLnBrk="1" hangingPunct="1"/>
              <a:t>57</a:t>
            </a:fld>
            <a:endParaRPr lang="en-US" altLang="en-US"/>
          </a:p>
        </p:txBody>
      </p:sp>
    </p:spTree>
    <p:extLst>
      <p:ext uri="{BB962C8B-B14F-4D97-AF65-F5344CB8AC3E}">
        <p14:creationId xmlns:p14="http://schemas.microsoft.com/office/powerpoint/2010/main" val="106708665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7" name="Slide Image Placeholder 1">
            <a:extLst>
              <a:ext uri="{FF2B5EF4-FFF2-40B4-BE49-F238E27FC236}">
                <a16:creationId xmlns:a16="http://schemas.microsoft.com/office/drawing/2014/main" id="{8940734F-4EA0-6542-9EA4-6FC956BB1932}"/>
              </a:ext>
            </a:extLst>
          </p:cNvPr>
          <p:cNvSpPr>
            <a:spLocks noGrp="1" noRot="1" noChangeAspect="1" noChangeArrowheads="1" noTextEdit="1"/>
          </p:cNvSpPr>
          <p:nvPr>
            <p:ph type="sldImg"/>
          </p:nvPr>
        </p:nvSpPr>
        <p:spPr>
          <a:ln/>
        </p:spPr>
      </p:sp>
      <p:sp>
        <p:nvSpPr>
          <p:cNvPr id="219138" name="Notes Placeholder 2">
            <a:extLst>
              <a:ext uri="{FF2B5EF4-FFF2-40B4-BE49-F238E27FC236}">
                <a16:creationId xmlns:a16="http://schemas.microsoft.com/office/drawing/2014/main" id="{6E74CAA1-A600-0A48-A662-C5CB81B58AAA}"/>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txBody>
          <a:bodyPr/>
          <a:lstStyle/>
          <a:p>
            <a:pPr eaLnBrk="1" hangingPunct="1"/>
            <a:endParaRPr lang="en-US" altLang="en-US"/>
          </a:p>
        </p:txBody>
      </p:sp>
      <p:sp>
        <p:nvSpPr>
          <p:cNvPr id="219139" name="Slide Number Placeholder 3">
            <a:extLst>
              <a:ext uri="{FF2B5EF4-FFF2-40B4-BE49-F238E27FC236}">
                <a16:creationId xmlns:a16="http://schemas.microsoft.com/office/drawing/2014/main" id="{7075A6A9-1ACA-E141-A639-AB34848875A7}"/>
              </a:ext>
            </a:extLst>
          </p:cNvPr>
          <p:cNvSpPr>
            <a:spLocks noGrp="1" noChangeArrowheads="1"/>
          </p:cNvSpPr>
          <p:nvPr>
            <p:ph type="sldNum" sz="quarter" idx="4294967295"/>
          </p:nvPr>
        </p:nvSpPr>
        <p:spPr bwMode="auto">
          <a:xfrm>
            <a:off x="0" y="0"/>
            <a:ext cx="0" cy="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4200">
                <a:solidFill>
                  <a:srgbClr val="000000"/>
                </a:solidFill>
                <a:latin typeface="Gill Sans" panose="020B0502020104020203" pitchFamily="34" charset="-79"/>
                <a:ea typeface="PingFang SC Regular" panose="020B0400000000000000" pitchFamily="34" charset="-122"/>
                <a:sym typeface="Gill Sans" panose="020B0502020104020203" pitchFamily="34" charset="-79"/>
              </a:defRPr>
            </a:lvl1pPr>
            <a:lvl2pPr marL="742950" indent="-285750">
              <a:defRPr sz="4200">
                <a:solidFill>
                  <a:srgbClr val="000000"/>
                </a:solidFill>
                <a:latin typeface="Gill Sans" panose="020B0502020104020203" pitchFamily="34" charset="-79"/>
                <a:ea typeface="PingFang SC Regular" panose="020B0400000000000000" pitchFamily="34" charset="-122"/>
                <a:sym typeface="Gill Sans" panose="020B0502020104020203" pitchFamily="34" charset="-79"/>
              </a:defRPr>
            </a:lvl2pPr>
            <a:lvl3pPr marL="1143000" indent="-228600">
              <a:defRPr sz="4200">
                <a:solidFill>
                  <a:srgbClr val="000000"/>
                </a:solidFill>
                <a:latin typeface="Gill Sans" panose="020B0502020104020203" pitchFamily="34" charset="-79"/>
                <a:ea typeface="PingFang SC Regular" panose="020B0400000000000000" pitchFamily="34" charset="-122"/>
                <a:sym typeface="Gill Sans" panose="020B0502020104020203" pitchFamily="34" charset="-79"/>
              </a:defRPr>
            </a:lvl3pPr>
            <a:lvl4pPr marL="1600200" indent="-228600">
              <a:defRPr sz="4200">
                <a:solidFill>
                  <a:srgbClr val="000000"/>
                </a:solidFill>
                <a:latin typeface="Gill Sans" panose="020B0502020104020203" pitchFamily="34" charset="-79"/>
                <a:ea typeface="PingFang SC Regular" panose="020B0400000000000000" pitchFamily="34" charset="-122"/>
                <a:sym typeface="Gill Sans" panose="020B0502020104020203" pitchFamily="34" charset="-79"/>
              </a:defRPr>
            </a:lvl4pPr>
            <a:lvl5pPr marL="2057400" indent="-228600">
              <a:defRPr sz="4200">
                <a:solidFill>
                  <a:srgbClr val="000000"/>
                </a:solidFill>
                <a:latin typeface="Gill Sans" panose="020B0502020104020203" pitchFamily="34" charset="-79"/>
                <a:ea typeface="PingFang SC Regular" panose="020B0400000000000000" pitchFamily="34" charset="-122"/>
                <a:sym typeface="Gill Sans" panose="020B0502020104020203" pitchFamily="34" charset="-79"/>
              </a:defRPr>
            </a:lvl5pPr>
            <a:lvl6pPr marL="2514600" indent="-228600" eaLnBrk="0" fontAlgn="base" hangingPunct="0">
              <a:spcBef>
                <a:spcPct val="0"/>
              </a:spcBef>
              <a:spcAft>
                <a:spcPct val="0"/>
              </a:spcAft>
              <a:defRPr sz="4200">
                <a:solidFill>
                  <a:srgbClr val="000000"/>
                </a:solidFill>
                <a:latin typeface="Gill Sans" panose="020B0502020104020203" pitchFamily="34" charset="-79"/>
                <a:ea typeface="PingFang SC Regular" panose="020B0400000000000000" pitchFamily="34" charset="-122"/>
                <a:sym typeface="Gill Sans" panose="020B0502020104020203" pitchFamily="34" charset="-79"/>
              </a:defRPr>
            </a:lvl6pPr>
            <a:lvl7pPr marL="2971800" indent="-228600" eaLnBrk="0" fontAlgn="base" hangingPunct="0">
              <a:spcBef>
                <a:spcPct val="0"/>
              </a:spcBef>
              <a:spcAft>
                <a:spcPct val="0"/>
              </a:spcAft>
              <a:defRPr sz="4200">
                <a:solidFill>
                  <a:srgbClr val="000000"/>
                </a:solidFill>
                <a:latin typeface="Gill Sans" panose="020B0502020104020203" pitchFamily="34" charset="-79"/>
                <a:ea typeface="PingFang SC Regular" panose="020B0400000000000000" pitchFamily="34" charset="-122"/>
                <a:sym typeface="Gill Sans" panose="020B0502020104020203" pitchFamily="34" charset="-79"/>
              </a:defRPr>
            </a:lvl7pPr>
            <a:lvl8pPr marL="3429000" indent="-228600" eaLnBrk="0" fontAlgn="base" hangingPunct="0">
              <a:spcBef>
                <a:spcPct val="0"/>
              </a:spcBef>
              <a:spcAft>
                <a:spcPct val="0"/>
              </a:spcAft>
              <a:defRPr sz="4200">
                <a:solidFill>
                  <a:srgbClr val="000000"/>
                </a:solidFill>
                <a:latin typeface="Gill Sans" panose="020B0502020104020203" pitchFamily="34" charset="-79"/>
                <a:ea typeface="PingFang SC Regular" panose="020B0400000000000000" pitchFamily="34" charset="-122"/>
                <a:sym typeface="Gill Sans" panose="020B0502020104020203" pitchFamily="34" charset="-79"/>
              </a:defRPr>
            </a:lvl8pPr>
            <a:lvl9pPr marL="3886200" indent="-228600" eaLnBrk="0" fontAlgn="base" hangingPunct="0">
              <a:spcBef>
                <a:spcPct val="0"/>
              </a:spcBef>
              <a:spcAft>
                <a:spcPct val="0"/>
              </a:spcAft>
              <a:defRPr sz="4200">
                <a:solidFill>
                  <a:srgbClr val="000000"/>
                </a:solidFill>
                <a:latin typeface="Gill Sans" panose="020B0502020104020203" pitchFamily="34" charset="-79"/>
                <a:ea typeface="PingFang SC Regular" panose="020B0400000000000000" pitchFamily="34" charset="-122"/>
                <a:sym typeface="Gill Sans" panose="020B0502020104020203" pitchFamily="34" charset="-79"/>
              </a:defRPr>
            </a:lvl9pPr>
          </a:lstStyle>
          <a:p>
            <a:pPr algn="ctr" eaLnBrk="1" hangingPunct="1"/>
            <a:fld id="{40FE4B9C-D551-DC4B-A20B-C74454779F6D}" type="slidenum">
              <a:rPr lang="en-US" altLang="en-US"/>
              <a:pPr algn="ctr" eaLnBrk="1" hangingPunct="1"/>
              <a:t>58</a:t>
            </a:fld>
            <a:endParaRPr lang="en-US" altLang="en-US"/>
          </a:p>
        </p:txBody>
      </p:sp>
    </p:spTree>
    <p:extLst>
      <p:ext uri="{BB962C8B-B14F-4D97-AF65-F5344CB8AC3E}">
        <p14:creationId xmlns:p14="http://schemas.microsoft.com/office/powerpoint/2010/main" val="302486157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5" name="Slide Image Placeholder 1">
            <a:extLst>
              <a:ext uri="{FF2B5EF4-FFF2-40B4-BE49-F238E27FC236}">
                <a16:creationId xmlns:a16="http://schemas.microsoft.com/office/drawing/2014/main" id="{8EA1C885-D671-BE47-8727-7ADB14189D45}"/>
              </a:ext>
            </a:extLst>
          </p:cNvPr>
          <p:cNvSpPr>
            <a:spLocks noGrp="1" noRot="1" noChangeAspect="1" noChangeArrowheads="1" noTextEdit="1"/>
          </p:cNvSpPr>
          <p:nvPr>
            <p:ph type="sldImg"/>
          </p:nvPr>
        </p:nvSpPr>
        <p:spPr>
          <a:ln/>
        </p:spPr>
      </p:sp>
      <p:sp>
        <p:nvSpPr>
          <p:cNvPr id="221186" name="Notes Placeholder 2">
            <a:extLst>
              <a:ext uri="{FF2B5EF4-FFF2-40B4-BE49-F238E27FC236}">
                <a16:creationId xmlns:a16="http://schemas.microsoft.com/office/drawing/2014/main" id="{34D4BD09-DA8E-3D44-8BAE-5BD116FA18D4}"/>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txBody>
          <a:bodyPr/>
          <a:lstStyle/>
          <a:p>
            <a:pPr eaLnBrk="1" hangingPunct="1"/>
            <a:r>
              <a:rPr lang="en-US" altLang="en-US"/>
              <a:t>Golf . . Hiking, spend more time with the grandchildren . . .what would it really mean for you? You see, I believe it’s important to have a “why” that’s not just about the money . . .I’ll show you what it is for me </a:t>
            </a:r>
          </a:p>
        </p:txBody>
      </p:sp>
      <p:sp>
        <p:nvSpPr>
          <p:cNvPr id="221187" name="Slide Number Placeholder 3">
            <a:extLst>
              <a:ext uri="{FF2B5EF4-FFF2-40B4-BE49-F238E27FC236}">
                <a16:creationId xmlns:a16="http://schemas.microsoft.com/office/drawing/2014/main" id="{3EF02FDD-23A5-F649-BC17-2681C1F56975}"/>
              </a:ext>
            </a:extLst>
          </p:cNvPr>
          <p:cNvSpPr>
            <a:spLocks noGrp="1" noChangeArrowheads="1"/>
          </p:cNvSpPr>
          <p:nvPr>
            <p:ph type="sldNum" sz="quarter" idx="4294967295"/>
          </p:nvPr>
        </p:nvSpPr>
        <p:spPr bwMode="auto">
          <a:xfrm>
            <a:off x="0" y="0"/>
            <a:ext cx="0" cy="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4200">
                <a:solidFill>
                  <a:srgbClr val="000000"/>
                </a:solidFill>
                <a:latin typeface="Gill Sans" panose="020B0502020104020203" pitchFamily="34" charset="-79"/>
                <a:ea typeface="PingFang SC Regular" panose="020B0400000000000000" pitchFamily="34" charset="-122"/>
                <a:sym typeface="Gill Sans" panose="020B0502020104020203" pitchFamily="34" charset="-79"/>
              </a:defRPr>
            </a:lvl1pPr>
            <a:lvl2pPr marL="742950" indent="-285750">
              <a:defRPr sz="4200">
                <a:solidFill>
                  <a:srgbClr val="000000"/>
                </a:solidFill>
                <a:latin typeface="Gill Sans" panose="020B0502020104020203" pitchFamily="34" charset="-79"/>
                <a:ea typeface="PingFang SC Regular" panose="020B0400000000000000" pitchFamily="34" charset="-122"/>
                <a:sym typeface="Gill Sans" panose="020B0502020104020203" pitchFamily="34" charset="-79"/>
              </a:defRPr>
            </a:lvl2pPr>
            <a:lvl3pPr marL="1143000" indent="-228600">
              <a:defRPr sz="4200">
                <a:solidFill>
                  <a:srgbClr val="000000"/>
                </a:solidFill>
                <a:latin typeface="Gill Sans" panose="020B0502020104020203" pitchFamily="34" charset="-79"/>
                <a:ea typeface="PingFang SC Regular" panose="020B0400000000000000" pitchFamily="34" charset="-122"/>
                <a:sym typeface="Gill Sans" panose="020B0502020104020203" pitchFamily="34" charset="-79"/>
              </a:defRPr>
            </a:lvl3pPr>
            <a:lvl4pPr marL="1600200" indent="-228600">
              <a:defRPr sz="4200">
                <a:solidFill>
                  <a:srgbClr val="000000"/>
                </a:solidFill>
                <a:latin typeface="Gill Sans" panose="020B0502020104020203" pitchFamily="34" charset="-79"/>
                <a:ea typeface="PingFang SC Regular" panose="020B0400000000000000" pitchFamily="34" charset="-122"/>
                <a:sym typeface="Gill Sans" panose="020B0502020104020203" pitchFamily="34" charset="-79"/>
              </a:defRPr>
            </a:lvl4pPr>
            <a:lvl5pPr marL="2057400" indent="-228600">
              <a:defRPr sz="4200">
                <a:solidFill>
                  <a:srgbClr val="000000"/>
                </a:solidFill>
                <a:latin typeface="Gill Sans" panose="020B0502020104020203" pitchFamily="34" charset="-79"/>
                <a:ea typeface="PingFang SC Regular" panose="020B0400000000000000" pitchFamily="34" charset="-122"/>
                <a:sym typeface="Gill Sans" panose="020B0502020104020203" pitchFamily="34" charset="-79"/>
              </a:defRPr>
            </a:lvl5pPr>
            <a:lvl6pPr marL="2514600" indent="-228600" eaLnBrk="0" fontAlgn="base" hangingPunct="0">
              <a:spcBef>
                <a:spcPct val="0"/>
              </a:spcBef>
              <a:spcAft>
                <a:spcPct val="0"/>
              </a:spcAft>
              <a:defRPr sz="4200">
                <a:solidFill>
                  <a:srgbClr val="000000"/>
                </a:solidFill>
                <a:latin typeface="Gill Sans" panose="020B0502020104020203" pitchFamily="34" charset="-79"/>
                <a:ea typeface="PingFang SC Regular" panose="020B0400000000000000" pitchFamily="34" charset="-122"/>
                <a:sym typeface="Gill Sans" panose="020B0502020104020203" pitchFamily="34" charset="-79"/>
              </a:defRPr>
            </a:lvl6pPr>
            <a:lvl7pPr marL="2971800" indent="-228600" eaLnBrk="0" fontAlgn="base" hangingPunct="0">
              <a:spcBef>
                <a:spcPct val="0"/>
              </a:spcBef>
              <a:spcAft>
                <a:spcPct val="0"/>
              </a:spcAft>
              <a:defRPr sz="4200">
                <a:solidFill>
                  <a:srgbClr val="000000"/>
                </a:solidFill>
                <a:latin typeface="Gill Sans" panose="020B0502020104020203" pitchFamily="34" charset="-79"/>
                <a:ea typeface="PingFang SC Regular" panose="020B0400000000000000" pitchFamily="34" charset="-122"/>
                <a:sym typeface="Gill Sans" panose="020B0502020104020203" pitchFamily="34" charset="-79"/>
              </a:defRPr>
            </a:lvl7pPr>
            <a:lvl8pPr marL="3429000" indent="-228600" eaLnBrk="0" fontAlgn="base" hangingPunct="0">
              <a:spcBef>
                <a:spcPct val="0"/>
              </a:spcBef>
              <a:spcAft>
                <a:spcPct val="0"/>
              </a:spcAft>
              <a:defRPr sz="4200">
                <a:solidFill>
                  <a:srgbClr val="000000"/>
                </a:solidFill>
                <a:latin typeface="Gill Sans" panose="020B0502020104020203" pitchFamily="34" charset="-79"/>
                <a:ea typeface="PingFang SC Regular" panose="020B0400000000000000" pitchFamily="34" charset="-122"/>
                <a:sym typeface="Gill Sans" panose="020B0502020104020203" pitchFamily="34" charset="-79"/>
              </a:defRPr>
            </a:lvl8pPr>
            <a:lvl9pPr marL="3886200" indent="-228600" eaLnBrk="0" fontAlgn="base" hangingPunct="0">
              <a:spcBef>
                <a:spcPct val="0"/>
              </a:spcBef>
              <a:spcAft>
                <a:spcPct val="0"/>
              </a:spcAft>
              <a:defRPr sz="4200">
                <a:solidFill>
                  <a:srgbClr val="000000"/>
                </a:solidFill>
                <a:latin typeface="Gill Sans" panose="020B0502020104020203" pitchFamily="34" charset="-79"/>
                <a:ea typeface="PingFang SC Regular" panose="020B0400000000000000" pitchFamily="34" charset="-122"/>
                <a:sym typeface="Gill Sans" panose="020B0502020104020203" pitchFamily="34" charset="-79"/>
              </a:defRPr>
            </a:lvl9pPr>
          </a:lstStyle>
          <a:p>
            <a:pPr algn="ctr" eaLnBrk="1" hangingPunct="1"/>
            <a:fld id="{DC6A3F0F-0CDF-8144-95C3-190D16BD0CA5}" type="slidenum">
              <a:rPr lang="en-US" altLang="en-US"/>
              <a:pPr algn="ctr" eaLnBrk="1" hangingPunct="1"/>
              <a:t>59</a:t>
            </a:fld>
            <a:endParaRPr lang="en-US" altLang="en-US"/>
          </a:p>
        </p:txBody>
      </p:sp>
    </p:spTree>
    <p:extLst>
      <p:ext uri="{BB962C8B-B14F-4D97-AF65-F5344CB8AC3E}">
        <p14:creationId xmlns:p14="http://schemas.microsoft.com/office/powerpoint/2010/main" val="18328314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Notes Placeholder 3">
            <a:extLst>
              <a:ext uri="{FF2B5EF4-FFF2-40B4-BE49-F238E27FC236}">
                <a16:creationId xmlns:a16="http://schemas.microsoft.com/office/drawing/2014/main" id="{3A9224A0-DDE0-49FD-BABB-F0906CA62F1F}"/>
              </a:ext>
            </a:extLst>
          </p:cNvPr>
          <p:cNvSpPr>
            <a:spLocks noGrp="1"/>
          </p:cNvSpPr>
          <p:nvPr>
            <p:ph type="body" idx="1"/>
          </p:nvPr>
        </p:nvSpPr>
        <p:spPr/>
        <p:txBody>
          <a:bodyPr/>
          <a:lstStyle/>
          <a:p>
            <a:r>
              <a:rPr lang="en-US" sz="500" kern="1200">
                <a:solidFill>
                  <a:schemeClr val="tx1"/>
                </a:solidFill>
                <a:latin typeface="+mn-lt"/>
                <a:ea typeface="+mn-ea"/>
                <a:cs typeface="+mn-cs"/>
              </a:rPr>
              <a:t>How would it feel if I could show you a way that you can package your consulting and coaching processes and steps you lead clients through 1-1, into step by step leasons they can study on their own, put them in a members area, combine that with live zoom Q and A coaching calls, and not only do your clients get the help and results they need, but YOU aren’t doing as much 1-1. . . </a:t>
            </a:r>
            <a:br>
              <a:rPr lang="en-US" sz="500" kern="1200">
                <a:solidFill>
                  <a:schemeClr val="tx1"/>
                </a:solidFill>
                <a:latin typeface="+mn-lt"/>
                <a:ea typeface="+mn-ea"/>
                <a:cs typeface="+mn-cs"/>
              </a:rPr>
            </a:br>
            <a:br>
              <a:rPr lang="en-US" sz="500" kern="1200">
                <a:solidFill>
                  <a:schemeClr val="tx1"/>
                </a:solidFill>
                <a:latin typeface="+mn-lt"/>
                <a:ea typeface="+mn-ea"/>
                <a:cs typeface="+mn-cs"/>
              </a:rPr>
            </a:br>
            <a:r>
              <a:rPr lang="en-US" sz="500" kern="1200">
                <a:solidFill>
                  <a:schemeClr val="tx1"/>
                </a:solidFill>
                <a:latin typeface="+mn-lt"/>
                <a:ea typeface="+mn-ea"/>
                <a:cs typeface="+mn-cs"/>
              </a:rPr>
              <a:t>such that you can help MORE clients get better results AND you work less and make more . </a:t>
            </a:r>
            <a:endParaRPr lang="en-US" sz="500" kern="1200">
              <a:solidFill>
                <a:schemeClr val="tx1"/>
              </a:solidFill>
              <a:effectLst/>
              <a:latin typeface="+mn-lt"/>
              <a:ea typeface="+mn-ea"/>
              <a:cs typeface="+mn-cs"/>
            </a:endParaRPr>
          </a:p>
        </p:txBody>
      </p:sp>
    </p:spTree>
    <p:extLst>
      <p:ext uri="{BB962C8B-B14F-4D97-AF65-F5344CB8AC3E}">
        <p14:creationId xmlns:p14="http://schemas.microsoft.com/office/powerpoint/2010/main" val="205668625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5" name="Slide Image Placeholder 1">
            <a:extLst>
              <a:ext uri="{FF2B5EF4-FFF2-40B4-BE49-F238E27FC236}">
                <a16:creationId xmlns:a16="http://schemas.microsoft.com/office/drawing/2014/main" id="{8EA1C885-D671-BE47-8727-7ADB14189D45}"/>
              </a:ext>
            </a:extLst>
          </p:cNvPr>
          <p:cNvSpPr>
            <a:spLocks noGrp="1" noRot="1" noChangeAspect="1" noChangeArrowheads="1" noTextEdit="1"/>
          </p:cNvSpPr>
          <p:nvPr>
            <p:ph type="sldImg"/>
          </p:nvPr>
        </p:nvSpPr>
        <p:spPr>
          <a:ln/>
        </p:spPr>
      </p:sp>
      <p:sp>
        <p:nvSpPr>
          <p:cNvPr id="221186" name="Notes Placeholder 2">
            <a:extLst>
              <a:ext uri="{FF2B5EF4-FFF2-40B4-BE49-F238E27FC236}">
                <a16:creationId xmlns:a16="http://schemas.microsoft.com/office/drawing/2014/main" id="{34D4BD09-DA8E-3D44-8BAE-5BD116FA18D4}"/>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txBody>
          <a:bodyPr/>
          <a:lstStyle/>
          <a:p>
            <a:pPr eaLnBrk="1" hangingPunct="1"/>
            <a:endParaRPr lang="en-US" altLang="en-US"/>
          </a:p>
        </p:txBody>
      </p:sp>
      <p:sp>
        <p:nvSpPr>
          <p:cNvPr id="221187" name="Slide Number Placeholder 3">
            <a:extLst>
              <a:ext uri="{FF2B5EF4-FFF2-40B4-BE49-F238E27FC236}">
                <a16:creationId xmlns:a16="http://schemas.microsoft.com/office/drawing/2014/main" id="{3EF02FDD-23A5-F649-BC17-2681C1F56975}"/>
              </a:ext>
            </a:extLst>
          </p:cNvPr>
          <p:cNvSpPr>
            <a:spLocks noGrp="1" noChangeArrowheads="1"/>
          </p:cNvSpPr>
          <p:nvPr>
            <p:ph type="sldNum" sz="quarter" idx="4294967295"/>
          </p:nvPr>
        </p:nvSpPr>
        <p:spPr bwMode="auto">
          <a:xfrm>
            <a:off x="0" y="0"/>
            <a:ext cx="0" cy="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4200">
                <a:solidFill>
                  <a:srgbClr val="000000"/>
                </a:solidFill>
                <a:latin typeface="Gill Sans" panose="020B0502020104020203" pitchFamily="34" charset="-79"/>
                <a:ea typeface="PingFang SC Regular" panose="020B0400000000000000" pitchFamily="34" charset="-122"/>
                <a:sym typeface="Gill Sans" panose="020B0502020104020203" pitchFamily="34" charset="-79"/>
              </a:defRPr>
            </a:lvl1pPr>
            <a:lvl2pPr marL="742950" indent="-285750">
              <a:defRPr sz="4200">
                <a:solidFill>
                  <a:srgbClr val="000000"/>
                </a:solidFill>
                <a:latin typeface="Gill Sans" panose="020B0502020104020203" pitchFamily="34" charset="-79"/>
                <a:ea typeface="PingFang SC Regular" panose="020B0400000000000000" pitchFamily="34" charset="-122"/>
                <a:sym typeface="Gill Sans" panose="020B0502020104020203" pitchFamily="34" charset="-79"/>
              </a:defRPr>
            </a:lvl2pPr>
            <a:lvl3pPr marL="1143000" indent="-228600">
              <a:defRPr sz="4200">
                <a:solidFill>
                  <a:srgbClr val="000000"/>
                </a:solidFill>
                <a:latin typeface="Gill Sans" panose="020B0502020104020203" pitchFamily="34" charset="-79"/>
                <a:ea typeface="PingFang SC Regular" panose="020B0400000000000000" pitchFamily="34" charset="-122"/>
                <a:sym typeface="Gill Sans" panose="020B0502020104020203" pitchFamily="34" charset="-79"/>
              </a:defRPr>
            </a:lvl3pPr>
            <a:lvl4pPr marL="1600200" indent="-228600">
              <a:defRPr sz="4200">
                <a:solidFill>
                  <a:srgbClr val="000000"/>
                </a:solidFill>
                <a:latin typeface="Gill Sans" panose="020B0502020104020203" pitchFamily="34" charset="-79"/>
                <a:ea typeface="PingFang SC Regular" panose="020B0400000000000000" pitchFamily="34" charset="-122"/>
                <a:sym typeface="Gill Sans" panose="020B0502020104020203" pitchFamily="34" charset="-79"/>
              </a:defRPr>
            </a:lvl4pPr>
            <a:lvl5pPr marL="2057400" indent="-228600">
              <a:defRPr sz="4200">
                <a:solidFill>
                  <a:srgbClr val="000000"/>
                </a:solidFill>
                <a:latin typeface="Gill Sans" panose="020B0502020104020203" pitchFamily="34" charset="-79"/>
                <a:ea typeface="PingFang SC Regular" panose="020B0400000000000000" pitchFamily="34" charset="-122"/>
                <a:sym typeface="Gill Sans" panose="020B0502020104020203" pitchFamily="34" charset="-79"/>
              </a:defRPr>
            </a:lvl5pPr>
            <a:lvl6pPr marL="2514600" indent="-228600" eaLnBrk="0" fontAlgn="base" hangingPunct="0">
              <a:spcBef>
                <a:spcPct val="0"/>
              </a:spcBef>
              <a:spcAft>
                <a:spcPct val="0"/>
              </a:spcAft>
              <a:defRPr sz="4200">
                <a:solidFill>
                  <a:srgbClr val="000000"/>
                </a:solidFill>
                <a:latin typeface="Gill Sans" panose="020B0502020104020203" pitchFamily="34" charset="-79"/>
                <a:ea typeface="PingFang SC Regular" panose="020B0400000000000000" pitchFamily="34" charset="-122"/>
                <a:sym typeface="Gill Sans" panose="020B0502020104020203" pitchFamily="34" charset="-79"/>
              </a:defRPr>
            </a:lvl6pPr>
            <a:lvl7pPr marL="2971800" indent="-228600" eaLnBrk="0" fontAlgn="base" hangingPunct="0">
              <a:spcBef>
                <a:spcPct val="0"/>
              </a:spcBef>
              <a:spcAft>
                <a:spcPct val="0"/>
              </a:spcAft>
              <a:defRPr sz="4200">
                <a:solidFill>
                  <a:srgbClr val="000000"/>
                </a:solidFill>
                <a:latin typeface="Gill Sans" panose="020B0502020104020203" pitchFamily="34" charset="-79"/>
                <a:ea typeface="PingFang SC Regular" panose="020B0400000000000000" pitchFamily="34" charset="-122"/>
                <a:sym typeface="Gill Sans" panose="020B0502020104020203" pitchFamily="34" charset="-79"/>
              </a:defRPr>
            </a:lvl7pPr>
            <a:lvl8pPr marL="3429000" indent="-228600" eaLnBrk="0" fontAlgn="base" hangingPunct="0">
              <a:spcBef>
                <a:spcPct val="0"/>
              </a:spcBef>
              <a:spcAft>
                <a:spcPct val="0"/>
              </a:spcAft>
              <a:defRPr sz="4200">
                <a:solidFill>
                  <a:srgbClr val="000000"/>
                </a:solidFill>
                <a:latin typeface="Gill Sans" panose="020B0502020104020203" pitchFamily="34" charset="-79"/>
                <a:ea typeface="PingFang SC Regular" panose="020B0400000000000000" pitchFamily="34" charset="-122"/>
                <a:sym typeface="Gill Sans" panose="020B0502020104020203" pitchFamily="34" charset="-79"/>
              </a:defRPr>
            </a:lvl8pPr>
            <a:lvl9pPr marL="3886200" indent="-228600" eaLnBrk="0" fontAlgn="base" hangingPunct="0">
              <a:spcBef>
                <a:spcPct val="0"/>
              </a:spcBef>
              <a:spcAft>
                <a:spcPct val="0"/>
              </a:spcAft>
              <a:defRPr sz="4200">
                <a:solidFill>
                  <a:srgbClr val="000000"/>
                </a:solidFill>
                <a:latin typeface="Gill Sans" panose="020B0502020104020203" pitchFamily="34" charset="-79"/>
                <a:ea typeface="PingFang SC Regular" panose="020B0400000000000000" pitchFamily="34" charset="-122"/>
                <a:sym typeface="Gill Sans" panose="020B0502020104020203" pitchFamily="34" charset="-79"/>
              </a:defRPr>
            </a:lvl9pPr>
          </a:lstStyle>
          <a:p>
            <a:pPr algn="ctr" eaLnBrk="1" hangingPunct="1"/>
            <a:fld id="{DC6A3F0F-0CDF-8144-95C3-190D16BD0CA5}" type="slidenum">
              <a:rPr lang="en-US" altLang="en-US"/>
              <a:pPr algn="ctr" eaLnBrk="1" hangingPunct="1"/>
              <a:t>60</a:t>
            </a:fld>
            <a:endParaRPr lang="en-US" altLang="en-US"/>
          </a:p>
        </p:txBody>
      </p:sp>
    </p:spTree>
    <p:extLst>
      <p:ext uri="{BB962C8B-B14F-4D97-AF65-F5344CB8AC3E}">
        <p14:creationId xmlns:p14="http://schemas.microsoft.com/office/powerpoint/2010/main" val="339412958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29" name="Slide Image Placeholder 1">
            <a:extLst>
              <a:ext uri="{FF2B5EF4-FFF2-40B4-BE49-F238E27FC236}">
                <a16:creationId xmlns:a16="http://schemas.microsoft.com/office/drawing/2014/main" id="{26228378-C21A-F648-94CF-9D8F9A3C2AE7}"/>
              </a:ext>
            </a:extLst>
          </p:cNvPr>
          <p:cNvSpPr>
            <a:spLocks noGrp="1" noRot="1" noChangeAspect="1" noChangeArrowheads="1" noTextEdit="1"/>
          </p:cNvSpPr>
          <p:nvPr>
            <p:ph type="sldImg"/>
          </p:nvPr>
        </p:nvSpPr>
        <p:spPr>
          <a:ln/>
        </p:spPr>
      </p:sp>
      <p:sp>
        <p:nvSpPr>
          <p:cNvPr id="227330" name="Notes Placeholder 2">
            <a:extLst>
              <a:ext uri="{FF2B5EF4-FFF2-40B4-BE49-F238E27FC236}">
                <a16:creationId xmlns:a16="http://schemas.microsoft.com/office/drawing/2014/main" id="{8E8E41CE-1179-CA41-866E-A93E4BB95FCB}"/>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txBody>
          <a:bodyPr/>
          <a:lstStyle/>
          <a:p>
            <a:pPr eaLnBrk="1" hangingPunct="1"/>
            <a:r>
              <a:rPr lang="en-US" altLang="en-US"/>
              <a:t>and gives me tons of time freedom and an amazing lifestyle . . . . Ok, enough about lifestyle . .let’s work on how to get it . .</a:t>
            </a:r>
          </a:p>
        </p:txBody>
      </p:sp>
    </p:spTree>
    <p:extLst>
      <p:ext uri="{BB962C8B-B14F-4D97-AF65-F5344CB8AC3E}">
        <p14:creationId xmlns:p14="http://schemas.microsoft.com/office/powerpoint/2010/main" val="4231788463"/>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685800" lvl="2" indent="-685800" defTabSz="914400">
              <a:lnSpc>
                <a:spcPct val="150000"/>
              </a:lnSpc>
              <a:defRPr sz="3600">
                <a:latin typeface="Helvetica"/>
                <a:ea typeface="Helvetica"/>
                <a:cs typeface="Helvetica"/>
                <a:sym typeface="Helvetica"/>
              </a:defRPr>
            </a:pPr>
            <a:r>
              <a:rPr lang="en-US" sz="2500" dirty="0"/>
              <a:t>And perhaps the most amazing thing about what I’m going to share with you is that because of it’s simplicity, I’ve been able to travel the country relentlessly, I’ve had clients desire to work with me when I was in Alaska, and when I was in Costa Rica for a month-long </a:t>
            </a:r>
            <a:r>
              <a:rPr lang="en-US" sz="1200" dirty="0"/>
              <a:t>honeymoon . . . . I’ve worked from ski resorts and hot, sandy beaches . . . . I’ve worked from my home office as my wife and dog do their thing .  .  I take breaks to walk the dog in the woods . </a:t>
            </a:r>
            <a:r>
              <a:rPr lang="en-US" sz="2500" dirty="0"/>
              <a:t>. .</a:t>
            </a:r>
          </a:p>
        </p:txBody>
      </p:sp>
    </p:spTree>
    <p:extLst>
      <p:ext uri="{BB962C8B-B14F-4D97-AF65-F5344CB8AC3E}">
        <p14:creationId xmlns:p14="http://schemas.microsoft.com/office/powerpoint/2010/main" val="110931449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400" dirty="0"/>
              <a:t>Long story short, this method, this concept, and putting it all on autopilot, has radically changed things for me and in just a moment I’ll show you the guts of the system </a:t>
            </a:r>
            <a:endParaRPr lang="en-US" dirty="0"/>
          </a:p>
        </p:txBody>
      </p:sp>
    </p:spTree>
    <p:extLst>
      <p:ext uri="{BB962C8B-B14F-4D97-AF65-F5344CB8AC3E}">
        <p14:creationId xmlns:p14="http://schemas.microsoft.com/office/powerpoint/2010/main" val="3186566770"/>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400" dirty="0"/>
              <a:t>You see, once I discovered such an easy way to help clients and maintain my own freedom and sanity at the same time</a:t>
            </a:r>
            <a:endParaRPr lang="en-US" dirty="0"/>
          </a:p>
        </p:txBody>
      </p:sp>
    </p:spTree>
    <p:extLst>
      <p:ext uri="{BB962C8B-B14F-4D97-AF65-F5344CB8AC3E}">
        <p14:creationId xmlns:p14="http://schemas.microsoft.com/office/powerpoint/2010/main" val="177307933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400" dirty="0"/>
              <a:t>I immediately wanted to share it with other entrepreneurs so that they wouldn’t have to go through the long journey, intense study, and trial and error that I went through </a:t>
            </a:r>
            <a:endParaRPr lang="en-US" dirty="0"/>
          </a:p>
        </p:txBody>
      </p:sp>
    </p:spTree>
    <p:extLst>
      <p:ext uri="{BB962C8B-B14F-4D97-AF65-F5344CB8AC3E}">
        <p14:creationId xmlns:p14="http://schemas.microsoft.com/office/powerpoint/2010/main" val="4162025290"/>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400" dirty="0"/>
              <a:t>So that brings us to this point in time  . . </a:t>
            </a:r>
            <a:br>
              <a:rPr lang="en-US" sz="2400" dirty="0"/>
            </a:br>
            <a:r>
              <a:rPr lang="en-US" sz="2400" dirty="0"/>
              <a:t>And that’s  the “why” behind why I’m sharing the guts of my Coaching Membership Model . . . This has changed my life radically . . . And I don’t want other entrepreneurs and coaches to have to go through the same trial and error . .</a:t>
            </a:r>
            <a:endParaRPr lang="en-US" dirty="0"/>
          </a:p>
        </p:txBody>
      </p:sp>
    </p:spTree>
    <p:extLst>
      <p:ext uri="{BB962C8B-B14F-4D97-AF65-F5344CB8AC3E}">
        <p14:creationId xmlns:p14="http://schemas.microsoft.com/office/powerpoint/2010/main" val="1837562"/>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400" dirty="0"/>
              <a:t>So let’s dig deep . . . </a:t>
            </a:r>
            <a:br>
              <a:rPr lang="en-US" sz="2400" dirty="0"/>
            </a:br>
            <a:br>
              <a:rPr lang="en-US" sz="2400" dirty="0"/>
            </a:br>
            <a:r>
              <a:rPr lang="en-US" sz="2400" dirty="0"/>
              <a:t>And let’s first take a look at the first key secret . . .</a:t>
            </a:r>
            <a:endParaRPr lang="en-US" dirty="0"/>
          </a:p>
        </p:txBody>
      </p:sp>
    </p:spTree>
    <p:extLst>
      <p:ext uri="{BB962C8B-B14F-4D97-AF65-F5344CB8AC3E}">
        <p14:creationId xmlns:p14="http://schemas.microsoft.com/office/powerpoint/2010/main" val="2439488622"/>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first key secret is that you don’t have to keep re-creating the wheel . . .You see, you create a set of lessons …One time, teaching what you teach, to change the world </a:t>
            </a:r>
            <a:endParaRPr lang="en-US" dirty="0"/>
          </a:p>
        </p:txBody>
      </p:sp>
      <p:sp>
        <p:nvSpPr>
          <p:cNvPr id="4" name="Slide Number Placeholder 3"/>
          <p:cNvSpPr>
            <a:spLocks noGrp="1"/>
          </p:cNvSpPr>
          <p:nvPr>
            <p:ph type="sldNum" sz="quarter" idx="5"/>
          </p:nvPr>
        </p:nvSpPr>
        <p:spPr/>
        <p:txBody>
          <a:bodyPr/>
          <a:lstStyle/>
          <a:p>
            <a:fld id="{443FF762-4BE2-4ACD-B86B-1A42F4864721}" type="slidenum">
              <a:rPr lang="en-US" smtClean="0"/>
              <a:t>68</a:t>
            </a:fld>
            <a:endParaRPr lang="en-US"/>
          </a:p>
        </p:txBody>
      </p:sp>
    </p:spTree>
    <p:extLst>
      <p:ext uri="{BB962C8B-B14F-4D97-AF65-F5344CB8AC3E}">
        <p14:creationId xmlns:p14="http://schemas.microsoft.com/office/powerpoint/2010/main" val="2713975952"/>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One time, I can’t stress that enough, If you’ve been having to</a:t>
            </a:r>
          </a:p>
        </p:txBody>
      </p:sp>
      <p:sp>
        <p:nvSpPr>
          <p:cNvPr id="4" name="Slide Number Placeholder 3"/>
          <p:cNvSpPr>
            <a:spLocks noGrp="1"/>
          </p:cNvSpPr>
          <p:nvPr>
            <p:ph type="sldNum" sz="quarter" idx="5"/>
          </p:nvPr>
        </p:nvSpPr>
        <p:spPr/>
        <p:txBody>
          <a:bodyPr/>
          <a:lstStyle/>
          <a:p>
            <a:fld id="{443FF762-4BE2-4ACD-B86B-1A42F4864721}" type="slidenum">
              <a:rPr lang="en-US" smtClean="0"/>
              <a:t>69</a:t>
            </a:fld>
            <a:endParaRPr lang="en-US"/>
          </a:p>
        </p:txBody>
      </p:sp>
    </p:spTree>
    <p:extLst>
      <p:ext uri="{BB962C8B-B14F-4D97-AF65-F5344CB8AC3E}">
        <p14:creationId xmlns:p14="http://schemas.microsoft.com/office/powerpoint/2010/main" val="18845682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Notes Placeholder 3">
            <a:extLst>
              <a:ext uri="{FF2B5EF4-FFF2-40B4-BE49-F238E27FC236}">
                <a16:creationId xmlns:a16="http://schemas.microsoft.com/office/drawing/2014/main" id="{3A9224A0-DDE0-49FD-BABB-F0906CA62F1F}"/>
              </a:ext>
            </a:extLst>
          </p:cNvPr>
          <p:cNvSpPr>
            <a:spLocks noGrp="1"/>
          </p:cNvSpPr>
          <p:nvPr>
            <p:ph type="body" idx="1"/>
          </p:nvPr>
        </p:nvSpPr>
        <p:spPr/>
        <p:txBody>
          <a:bodyPr/>
          <a:lstStyle/>
          <a:p>
            <a:r>
              <a:rPr lang="en-US" sz="1200" kern="1200">
                <a:solidFill>
                  <a:schemeClr val="tx1"/>
                </a:solidFill>
                <a:effectLst/>
                <a:latin typeface="+mn-lt"/>
                <a:ea typeface="+mn-ea"/>
                <a:cs typeface="+mn-cs"/>
              </a:rPr>
              <a:t>I’m going to go deep, I’m going to talk fast, but I promise you are going to see things in a very different light by the end of our time together . . . And while you might not be ready to make the change for yourself - you’ll begin to believe it’s possible - others do it - and so can you!</a:t>
            </a:r>
          </a:p>
        </p:txBody>
      </p:sp>
    </p:spTree>
    <p:extLst>
      <p:ext uri="{BB962C8B-B14F-4D97-AF65-F5344CB8AC3E}">
        <p14:creationId xmlns:p14="http://schemas.microsoft.com/office/powerpoint/2010/main" val="481519878"/>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re-create your income every month, create a new class every month, Create a new product every month, just to pay the bills, </a:t>
            </a:r>
            <a:endParaRPr lang="en-US" dirty="0"/>
          </a:p>
        </p:txBody>
      </p:sp>
      <p:sp>
        <p:nvSpPr>
          <p:cNvPr id="4" name="Slide Number Placeholder 3"/>
          <p:cNvSpPr>
            <a:spLocks noGrp="1"/>
          </p:cNvSpPr>
          <p:nvPr>
            <p:ph type="sldNum" sz="quarter" idx="5"/>
          </p:nvPr>
        </p:nvSpPr>
        <p:spPr/>
        <p:txBody>
          <a:bodyPr/>
          <a:lstStyle/>
          <a:p>
            <a:fld id="{443FF762-4BE2-4ACD-B86B-1A42F4864721}" type="slidenum">
              <a:rPr lang="en-US" smtClean="0"/>
              <a:t>70</a:t>
            </a:fld>
            <a:endParaRPr lang="en-US"/>
          </a:p>
        </p:txBody>
      </p:sp>
    </p:spTree>
    <p:extLst>
      <p:ext uri="{BB962C8B-B14F-4D97-AF65-F5344CB8AC3E}">
        <p14:creationId xmlns:p14="http://schemas.microsoft.com/office/powerpoint/2010/main" val="2386580680"/>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err="1">
                <a:solidFill>
                  <a:schemeClr val="tx1"/>
                </a:solidFill>
                <a:effectLst/>
                <a:latin typeface="+mn-lt"/>
                <a:ea typeface="+mn-ea"/>
                <a:cs typeface="+mn-cs"/>
              </a:rPr>
              <a:t>Oyou</a:t>
            </a:r>
            <a:r>
              <a:rPr lang="en-US" sz="1200" kern="1200" dirty="0">
                <a:solidFill>
                  <a:schemeClr val="tx1"/>
                </a:solidFill>
                <a:effectLst/>
                <a:latin typeface="+mn-lt"/>
                <a:ea typeface="+mn-ea"/>
                <a:cs typeface="+mn-cs"/>
              </a:rPr>
              <a:t> teach something  - you record it , and you never have to teach it again, You put it into a Coaching Members area ONCE, so that you don’t have to keep re-teaching the same thing over and over again to new clients, like Ground Hog Day , </a:t>
            </a:r>
            <a:endParaRPr lang="en-US" dirty="0"/>
          </a:p>
          <a:p>
            <a:endParaRPr lang="en-US" dirty="0"/>
          </a:p>
        </p:txBody>
      </p:sp>
      <p:sp>
        <p:nvSpPr>
          <p:cNvPr id="4" name="Slide Number Placeholder 3"/>
          <p:cNvSpPr>
            <a:spLocks noGrp="1"/>
          </p:cNvSpPr>
          <p:nvPr>
            <p:ph type="sldNum" sz="quarter" idx="5"/>
          </p:nvPr>
        </p:nvSpPr>
        <p:spPr/>
        <p:txBody>
          <a:bodyPr/>
          <a:lstStyle/>
          <a:p>
            <a:fld id="{443FF762-4BE2-4ACD-B86B-1A42F4864721}" type="slidenum">
              <a:rPr lang="en-US" smtClean="0"/>
              <a:t>71</a:t>
            </a:fld>
            <a:endParaRPr lang="en-US"/>
          </a:p>
        </p:txBody>
      </p:sp>
    </p:spTree>
    <p:extLst>
      <p:ext uri="{BB962C8B-B14F-4D97-AF65-F5344CB8AC3E}">
        <p14:creationId xmlns:p14="http://schemas.microsoft.com/office/powerpoint/2010/main" val="1291824587"/>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err="1">
                <a:solidFill>
                  <a:schemeClr val="tx1"/>
                </a:solidFill>
                <a:effectLst/>
                <a:latin typeface="+mn-lt"/>
                <a:ea typeface="+mn-ea"/>
                <a:cs typeface="+mn-cs"/>
              </a:rPr>
              <a:t>Perhaps right now you are finding that 90% of what you teach one client . . You are teaching or doing for another client . . And another client and another client . . Now keep in mind, if you have a handful of clients that are on their own path, something unique . . . You can keep those clients - this isn’t about shoving all your clients into one box - but it IS about having a series of lessons that at the very least your clients can listen to BEFORE you meet 1-1 so that you aren’t constantly re-teaching the same thing over and over again . . And instead you can use your coaching time for personal help and Q and A</a:t>
            </a:r>
            <a:endParaRPr lang="en-US" dirty="0"/>
          </a:p>
          <a:p>
            <a:endParaRPr lang="en-US" dirty="0"/>
          </a:p>
        </p:txBody>
      </p:sp>
      <p:sp>
        <p:nvSpPr>
          <p:cNvPr id="4" name="Slide Number Placeholder 3"/>
          <p:cNvSpPr>
            <a:spLocks noGrp="1"/>
          </p:cNvSpPr>
          <p:nvPr>
            <p:ph type="sldNum" sz="quarter" idx="5"/>
          </p:nvPr>
        </p:nvSpPr>
        <p:spPr/>
        <p:txBody>
          <a:bodyPr/>
          <a:lstStyle/>
          <a:p>
            <a:fld id="{443FF762-4BE2-4ACD-B86B-1A42F4864721}" type="slidenum">
              <a:rPr lang="en-US" smtClean="0"/>
              <a:t>72</a:t>
            </a:fld>
            <a:endParaRPr lang="en-US"/>
          </a:p>
        </p:txBody>
      </p:sp>
    </p:spTree>
    <p:extLst>
      <p:ext uri="{BB962C8B-B14F-4D97-AF65-F5344CB8AC3E}">
        <p14:creationId xmlns:p14="http://schemas.microsoft.com/office/powerpoint/2010/main" val="2269488770"/>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err="1">
                <a:solidFill>
                  <a:schemeClr val="tx1"/>
                </a:solidFill>
                <a:effectLst/>
                <a:latin typeface="+mn-lt"/>
                <a:ea typeface="+mn-ea"/>
                <a:cs typeface="+mn-cs"/>
              </a:rPr>
              <a:t>This means that you don’t have to re-invent the wheel each month, do launches over and over again . . . You can have one program, one lesson series, and clients get access to your recorded training and you don’t have to teach the same thing over and over again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err="1">
                <a:solidFill>
                  <a:schemeClr val="tx1"/>
                </a:solidFill>
                <a:effectLst/>
                <a:latin typeface="+mn-lt"/>
                <a:ea typeface="+mn-ea"/>
                <a:cs typeface="+mn-cs"/>
              </a:rPr>
              <a:t>that brings us to secret #2</a:t>
            </a:r>
            <a:endParaRPr lang="en-US" dirty="0"/>
          </a:p>
        </p:txBody>
      </p:sp>
      <p:sp>
        <p:nvSpPr>
          <p:cNvPr id="4" name="Slide Number Placeholder 3"/>
          <p:cNvSpPr>
            <a:spLocks noGrp="1"/>
          </p:cNvSpPr>
          <p:nvPr>
            <p:ph type="sldNum" sz="quarter" idx="5"/>
          </p:nvPr>
        </p:nvSpPr>
        <p:spPr/>
        <p:txBody>
          <a:bodyPr/>
          <a:lstStyle/>
          <a:p>
            <a:fld id="{443FF762-4BE2-4ACD-B86B-1A42F4864721}" type="slidenum">
              <a:rPr lang="en-US" smtClean="0"/>
              <a:t>73</a:t>
            </a:fld>
            <a:endParaRPr lang="en-US"/>
          </a:p>
        </p:txBody>
      </p:sp>
    </p:spTree>
    <p:extLst>
      <p:ext uri="{BB962C8B-B14F-4D97-AF65-F5344CB8AC3E}">
        <p14:creationId xmlns:p14="http://schemas.microsoft.com/office/powerpoint/2010/main" val="2751365952"/>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Now, the 2nd secret is that once a week …You hold a weekly Q and A coaching call . . .Just answering questions for Coaching Members…Teaching as necessary…Guiding your clients to success</a:t>
            </a:r>
            <a:endParaRPr lang="en-US" dirty="0"/>
          </a:p>
        </p:txBody>
      </p:sp>
      <p:sp>
        <p:nvSpPr>
          <p:cNvPr id="4" name="Slide Number Placeholder 3"/>
          <p:cNvSpPr>
            <a:spLocks noGrp="1"/>
          </p:cNvSpPr>
          <p:nvPr>
            <p:ph type="sldNum" sz="quarter" idx="5"/>
          </p:nvPr>
        </p:nvSpPr>
        <p:spPr/>
        <p:txBody>
          <a:bodyPr/>
          <a:lstStyle/>
          <a:p>
            <a:fld id="{443FF762-4BE2-4ACD-B86B-1A42F4864721}" type="slidenum">
              <a:rPr lang="en-US" smtClean="0"/>
              <a:t>74</a:t>
            </a:fld>
            <a:endParaRPr lang="en-US"/>
          </a:p>
        </p:txBody>
      </p:sp>
    </p:spTree>
    <p:extLst>
      <p:ext uri="{BB962C8B-B14F-4D97-AF65-F5344CB8AC3E}">
        <p14:creationId xmlns:p14="http://schemas.microsoft.com/office/powerpoint/2010/main" val="3140945310"/>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So instead of having to schedule multiple 1-1 calls with clients…Who much of the time haven’t done the work they agreed to since the last time you talked…Or it takes them 4 weeks to do what they said they would do in 1 week…So that there just isn’t momentum in the work they are doing…So then it gets tough for you to stay excited for them…</a:t>
            </a:r>
            <a:endParaRPr lang="en-US" dirty="0"/>
          </a:p>
        </p:txBody>
      </p:sp>
      <p:sp>
        <p:nvSpPr>
          <p:cNvPr id="4" name="Slide Number Placeholder 3"/>
          <p:cNvSpPr>
            <a:spLocks noGrp="1"/>
          </p:cNvSpPr>
          <p:nvPr>
            <p:ph type="sldNum" sz="quarter" idx="5"/>
          </p:nvPr>
        </p:nvSpPr>
        <p:spPr/>
        <p:txBody>
          <a:bodyPr/>
          <a:lstStyle/>
          <a:p>
            <a:fld id="{443FF762-4BE2-4ACD-B86B-1A42F4864721}" type="slidenum">
              <a:rPr lang="en-US" smtClean="0"/>
              <a:t>75</a:t>
            </a:fld>
            <a:endParaRPr lang="en-US"/>
          </a:p>
        </p:txBody>
      </p:sp>
    </p:spTree>
    <p:extLst>
      <p:ext uri="{BB962C8B-B14F-4D97-AF65-F5344CB8AC3E}">
        <p14:creationId xmlns:p14="http://schemas.microsoft.com/office/powerpoint/2010/main" val="2937067321"/>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But by holding a group office hours style coaching call…Once a week…Where clients can show up, get the help they need… </a:t>
            </a:r>
          </a:p>
          <a:p>
            <a:r>
              <a:rPr lang="en-US" sz="1200" kern="1200" dirty="0">
                <a:solidFill>
                  <a:schemeClr val="tx1"/>
                </a:solidFill>
                <a:effectLst/>
                <a:latin typeface="+mn-lt"/>
                <a:ea typeface="+mn-ea"/>
                <a:cs typeface="+mn-cs"/>
              </a:rPr>
              <a:t>Take responsibility for DOING the work…Then come back next week for more help…</a:t>
            </a:r>
            <a:endParaRPr lang="en-US" dirty="0"/>
          </a:p>
        </p:txBody>
      </p:sp>
      <p:sp>
        <p:nvSpPr>
          <p:cNvPr id="4" name="Slide Number Placeholder 3"/>
          <p:cNvSpPr>
            <a:spLocks noGrp="1"/>
          </p:cNvSpPr>
          <p:nvPr>
            <p:ph type="sldNum" sz="quarter" idx="5"/>
          </p:nvPr>
        </p:nvSpPr>
        <p:spPr/>
        <p:txBody>
          <a:bodyPr/>
          <a:lstStyle/>
          <a:p>
            <a:fld id="{443FF762-4BE2-4ACD-B86B-1A42F4864721}" type="slidenum">
              <a:rPr lang="en-US" smtClean="0"/>
              <a:t>76</a:t>
            </a:fld>
            <a:endParaRPr lang="en-US"/>
          </a:p>
        </p:txBody>
      </p:sp>
    </p:spTree>
    <p:extLst>
      <p:ext uri="{BB962C8B-B14F-4D97-AF65-F5344CB8AC3E}">
        <p14:creationId xmlns:p14="http://schemas.microsoft.com/office/powerpoint/2010/main" val="169478510"/>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And since it’s a group  . . .Many times clients come to the live training…But they don’t need help . .but they LOVE hearing me help someone else . . and they get ideas from me helping the someone else . . . </a:t>
            </a:r>
            <a:endParaRPr lang="en-US" dirty="0"/>
          </a:p>
        </p:txBody>
      </p:sp>
      <p:sp>
        <p:nvSpPr>
          <p:cNvPr id="4" name="Slide Number Placeholder 3"/>
          <p:cNvSpPr>
            <a:spLocks noGrp="1"/>
          </p:cNvSpPr>
          <p:nvPr>
            <p:ph type="sldNum" sz="quarter" idx="5"/>
          </p:nvPr>
        </p:nvSpPr>
        <p:spPr/>
        <p:txBody>
          <a:bodyPr/>
          <a:lstStyle/>
          <a:p>
            <a:fld id="{443FF762-4BE2-4ACD-B86B-1A42F4864721}" type="slidenum">
              <a:rPr lang="en-US" smtClean="0"/>
              <a:t>77</a:t>
            </a:fld>
            <a:endParaRPr lang="en-US"/>
          </a:p>
        </p:txBody>
      </p:sp>
    </p:spTree>
    <p:extLst>
      <p:ext uri="{BB962C8B-B14F-4D97-AF65-F5344CB8AC3E}">
        <p14:creationId xmlns:p14="http://schemas.microsoft.com/office/powerpoint/2010/main" val="1479940097"/>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 . . So it’s a really powerful concept that changes lives…and clients love it…And the best part for clients is that </a:t>
            </a:r>
            <a:endParaRPr lang="en-US" dirty="0"/>
          </a:p>
        </p:txBody>
      </p:sp>
      <p:sp>
        <p:nvSpPr>
          <p:cNvPr id="4" name="Slide Number Placeholder 3"/>
          <p:cNvSpPr>
            <a:spLocks noGrp="1"/>
          </p:cNvSpPr>
          <p:nvPr>
            <p:ph type="sldNum" sz="quarter" idx="5"/>
          </p:nvPr>
        </p:nvSpPr>
        <p:spPr/>
        <p:txBody>
          <a:bodyPr/>
          <a:lstStyle/>
          <a:p>
            <a:fld id="{443FF762-4BE2-4ACD-B86B-1A42F4864721}" type="slidenum">
              <a:rPr lang="en-US" smtClean="0"/>
              <a:t>78</a:t>
            </a:fld>
            <a:endParaRPr lang="en-US"/>
          </a:p>
        </p:txBody>
      </p:sp>
    </p:spTree>
    <p:extLst>
      <p:ext uri="{BB962C8B-B14F-4D97-AF65-F5344CB8AC3E}">
        <p14:creationId xmlns:p14="http://schemas.microsoft.com/office/powerpoint/2010/main" val="1743748453"/>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instead of paying $200 - $500 an hour like you charge …for 4 hours a month of access to you - that would be $800 - $2000 a month…</a:t>
            </a:r>
            <a:endParaRPr lang="en-US" dirty="0"/>
          </a:p>
        </p:txBody>
      </p:sp>
      <p:sp>
        <p:nvSpPr>
          <p:cNvPr id="4" name="Slide Number Placeholder 3"/>
          <p:cNvSpPr>
            <a:spLocks noGrp="1"/>
          </p:cNvSpPr>
          <p:nvPr>
            <p:ph type="sldNum" sz="quarter" idx="5"/>
          </p:nvPr>
        </p:nvSpPr>
        <p:spPr/>
        <p:txBody>
          <a:bodyPr/>
          <a:lstStyle/>
          <a:p>
            <a:fld id="{443FF762-4BE2-4ACD-B86B-1A42F4864721}" type="slidenum">
              <a:rPr lang="en-US" smtClean="0"/>
              <a:t>79</a:t>
            </a:fld>
            <a:endParaRPr lang="en-US"/>
          </a:p>
        </p:txBody>
      </p:sp>
    </p:spTree>
    <p:extLst>
      <p:ext uri="{BB962C8B-B14F-4D97-AF65-F5344CB8AC3E}">
        <p14:creationId xmlns:p14="http://schemas.microsoft.com/office/powerpoint/2010/main" val="9030084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a:solidFill>
                  <a:schemeClr val="tx1"/>
                </a:solidFill>
                <a:effectLst/>
                <a:latin typeface="+mn-lt"/>
                <a:ea typeface="+mn-ea"/>
                <a:cs typeface="+mn-cs"/>
              </a:rPr>
              <a:t>PLUS:</a:t>
            </a:r>
            <a:endParaRPr lang="en-US"/>
          </a:p>
        </p:txBody>
      </p:sp>
      <p:sp>
        <p:nvSpPr>
          <p:cNvPr id="4" name="Slide Number Placeholder 3"/>
          <p:cNvSpPr>
            <a:spLocks noGrp="1"/>
          </p:cNvSpPr>
          <p:nvPr>
            <p:ph type="sldNum" sz="quarter" idx="5"/>
          </p:nvPr>
        </p:nvSpPr>
        <p:spPr/>
        <p:txBody>
          <a:bodyPr/>
          <a:lstStyle/>
          <a:p>
            <a:fld id="{443FF762-4BE2-4ACD-B86B-1A42F4864721}" type="slidenum">
              <a:rPr lang="en-US" smtClean="0"/>
              <a:t>8</a:t>
            </a:fld>
            <a:endParaRPr lang="en-US"/>
          </a:p>
        </p:txBody>
      </p:sp>
    </p:spTree>
    <p:extLst>
      <p:ext uri="{BB962C8B-B14F-4D97-AF65-F5344CB8AC3E}">
        <p14:creationId xmlns:p14="http://schemas.microsoft.com/office/powerpoint/2010/main" val="2510005095"/>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They pay a low monthly fee of $97 or $197 or $297 a month …</a:t>
            </a:r>
          </a:p>
          <a:p>
            <a:endParaRPr lang="en-US" dirty="0"/>
          </a:p>
        </p:txBody>
      </p:sp>
      <p:sp>
        <p:nvSpPr>
          <p:cNvPr id="4" name="Slide Number Placeholder 3"/>
          <p:cNvSpPr>
            <a:spLocks noGrp="1"/>
          </p:cNvSpPr>
          <p:nvPr>
            <p:ph type="sldNum" sz="quarter" idx="5"/>
          </p:nvPr>
        </p:nvSpPr>
        <p:spPr/>
        <p:txBody>
          <a:bodyPr/>
          <a:lstStyle/>
          <a:p>
            <a:fld id="{443FF762-4BE2-4ACD-B86B-1A42F4864721}" type="slidenum">
              <a:rPr lang="en-US" smtClean="0"/>
              <a:t>80</a:t>
            </a:fld>
            <a:endParaRPr lang="en-US"/>
          </a:p>
        </p:txBody>
      </p:sp>
    </p:spTree>
    <p:extLst>
      <p:ext uri="{BB962C8B-B14F-4D97-AF65-F5344CB8AC3E}">
        <p14:creationId xmlns:p14="http://schemas.microsoft.com/office/powerpoint/2010/main" val="1799820870"/>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…So they save a HUGE amount of money to have access to talk with you each week…PLUS - you end up making more - And here’s why:</a:t>
            </a:r>
          </a:p>
          <a:p>
            <a:endParaRPr lang="en-US" dirty="0"/>
          </a:p>
        </p:txBody>
      </p:sp>
      <p:sp>
        <p:nvSpPr>
          <p:cNvPr id="4" name="Slide Number Placeholder 3"/>
          <p:cNvSpPr>
            <a:spLocks noGrp="1"/>
          </p:cNvSpPr>
          <p:nvPr>
            <p:ph type="sldNum" sz="quarter" idx="5"/>
          </p:nvPr>
        </p:nvSpPr>
        <p:spPr/>
        <p:txBody>
          <a:bodyPr/>
          <a:lstStyle/>
          <a:p>
            <a:fld id="{443FF762-4BE2-4ACD-B86B-1A42F4864721}" type="slidenum">
              <a:rPr lang="en-US" smtClean="0"/>
              <a:t>81</a:t>
            </a:fld>
            <a:endParaRPr lang="en-US"/>
          </a:p>
        </p:txBody>
      </p:sp>
    </p:spTree>
    <p:extLst>
      <p:ext uri="{BB962C8B-B14F-4D97-AF65-F5344CB8AC3E}">
        <p14:creationId xmlns:p14="http://schemas.microsoft.com/office/powerpoint/2010/main" val="941304130"/>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 You see - when you charge $200 - $500 an hour for 1-1…You are emotionally invested in your clients – Deeply…Which means that you can’t realistically coach more than 10-15 clients a week . . .Which means that your income caps out . . But</a:t>
            </a:r>
            <a:endParaRPr lang="en-US" dirty="0"/>
          </a:p>
        </p:txBody>
      </p:sp>
      <p:sp>
        <p:nvSpPr>
          <p:cNvPr id="4" name="Slide Number Placeholder 3"/>
          <p:cNvSpPr>
            <a:spLocks noGrp="1"/>
          </p:cNvSpPr>
          <p:nvPr>
            <p:ph type="sldNum" sz="quarter" idx="5"/>
          </p:nvPr>
        </p:nvSpPr>
        <p:spPr/>
        <p:txBody>
          <a:bodyPr/>
          <a:lstStyle/>
          <a:p>
            <a:fld id="{443FF762-4BE2-4ACD-B86B-1A42F4864721}" type="slidenum">
              <a:rPr lang="en-US" smtClean="0"/>
              <a:t>82</a:t>
            </a:fld>
            <a:endParaRPr lang="en-US"/>
          </a:p>
        </p:txBody>
      </p:sp>
    </p:spTree>
    <p:extLst>
      <p:ext uri="{BB962C8B-B14F-4D97-AF65-F5344CB8AC3E}">
        <p14:creationId xmlns:p14="http://schemas.microsoft.com/office/powerpoint/2010/main" val="1792810632"/>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 have personally had as many as nearly 500 clients in a coaching program at one time . . .And even with that many clients, only a handful ask questions each week …And if you record the sessions, most clients will choose to watch your coaching session…as a recording instead of showing up live …So even with nearly 500 clients - You may only have 30-40 show up live</a:t>
            </a:r>
            <a:endParaRPr lang="en-US" dirty="0"/>
          </a:p>
          <a:p>
            <a:endParaRPr lang="en-US" dirty="0"/>
          </a:p>
        </p:txBody>
      </p:sp>
      <p:sp>
        <p:nvSpPr>
          <p:cNvPr id="4" name="Slide Number Placeholder 3"/>
          <p:cNvSpPr>
            <a:spLocks noGrp="1"/>
          </p:cNvSpPr>
          <p:nvPr>
            <p:ph type="sldNum" sz="quarter" idx="5"/>
          </p:nvPr>
        </p:nvSpPr>
        <p:spPr/>
        <p:txBody>
          <a:bodyPr/>
          <a:lstStyle/>
          <a:p>
            <a:fld id="{443FF762-4BE2-4ACD-B86B-1A42F4864721}" type="slidenum">
              <a:rPr lang="en-US" smtClean="0"/>
              <a:t>83</a:t>
            </a:fld>
            <a:endParaRPr lang="en-US"/>
          </a:p>
        </p:txBody>
      </p:sp>
    </p:spTree>
    <p:extLst>
      <p:ext uri="{BB962C8B-B14F-4D97-AF65-F5344CB8AC3E}">
        <p14:creationId xmlns:p14="http://schemas.microsoft.com/office/powerpoint/2010/main" val="4202835959"/>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And if you record the sessions, most clients will choose to watch your coaching session…as a recording instead of showing up live …So even with nearly 500 clients - You may only have 30-40 show up live</a:t>
            </a:r>
            <a:endParaRPr lang="en-US" dirty="0"/>
          </a:p>
          <a:p>
            <a:endParaRPr lang="en-US" dirty="0"/>
          </a:p>
        </p:txBody>
      </p:sp>
      <p:sp>
        <p:nvSpPr>
          <p:cNvPr id="4" name="Slide Number Placeholder 3"/>
          <p:cNvSpPr>
            <a:spLocks noGrp="1"/>
          </p:cNvSpPr>
          <p:nvPr>
            <p:ph type="sldNum" sz="quarter" idx="5"/>
          </p:nvPr>
        </p:nvSpPr>
        <p:spPr/>
        <p:txBody>
          <a:bodyPr/>
          <a:lstStyle/>
          <a:p>
            <a:fld id="{443FF762-4BE2-4ACD-B86B-1A42F4864721}" type="slidenum">
              <a:rPr lang="en-US" smtClean="0"/>
              <a:t>84</a:t>
            </a:fld>
            <a:endParaRPr lang="en-US"/>
          </a:p>
        </p:txBody>
      </p:sp>
    </p:spTree>
    <p:extLst>
      <p:ext uri="{BB962C8B-B14F-4D97-AF65-F5344CB8AC3E}">
        <p14:creationId xmlns:p14="http://schemas.microsoft.com/office/powerpoint/2010/main" val="3733672608"/>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…and 10% of them - 3-4 clients even ask a question …But instead of making $200 - $500 an hour…You are making $100 x as many clients as you have</a:t>
            </a:r>
            <a:endParaRPr lang="en-US" dirty="0"/>
          </a:p>
        </p:txBody>
      </p:sp>
      <p:sp>
        <p:nvSpPr>
          <p:cNvPr id="4" name="Slide Number Placeholder 3"/>
          <p:cNvSpPr>
            <a:spLocks noGrp="1"/>
          </p:cNvSpPr>
          <p:nvPr>
            <p:ph type="sldNum" sz="quarter" idx="5"/>
          </p:nvPr>
        </p:nvSpPr>
        <p:spPr/>
        <p:txBody>
          <a:bodyPr/>
          <a:lstStyle/>
          <a:p>
            <a:fld id="{443FF762-4BE2-4ACD-B86B-1A42F4864721}" type="slidenum">
              <a:rPr lang="en-US" smtClean="0"/>
              <a:t>85</a:t>
            </a:fld>
            <a:endParaRPr lang="en-US"/>
          </a:p>
        </p:txBody>
      </p:sp>
    </p:spTree>
    <p:extLst>
      <p:ext uri="{BB962C8B-B14F-4D97-AF65-F5344CB8AC3E}">
        <p14:creationId xmlns:p14="http://schemas.microsoft.com/office/powerpoint/2010/main" val="4190944629"/>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So if you have 200 clients - that’s $20,000 a month…for 4 hours (1 hour a week) of coaching . . So you are literally making $5000 an hour for your work . . So . . .for these reasons, coaches LOVE this model . . .And the thing is, It’s easy to do . . </a:t>
            </a:r>
            <a:endParaRPr lang="en-US" dirty="0"/>
          </a:p>
        </p:txBody>
      </p:sp>
      <p:sp>
        <p:nvSpPr>
          <p:cNvPr id="4" name="Slide Number Placeholder 3"/>
          <p:cNvSpPr>
            <a:spLocks noGrp="1"/>
          </p:cNvSpPr>
          <p:nvPr>
            <p:ph type="sldNum" sz="quarter" idx="5"/>
          </p:nvPr>
        </p:nvSpPr>
        <p:spPr/>
        <p:txBody>
          <a:bodyPr/>
          <a:lstStyle/>
          <a:p>
            <a:fld id="{443FF762-4BE2-4ACD-B86B-1A42F4864721}" type="slidenum">
              <a:rPr lang="en-US" smtClean="0"/>
              <a:t>86</a:t>
            </a:fld>
            <a:endParaRPr lang="en-US"/>
          </a:p>
        </p:txBody>
      </p:sp>
    </p:spTree>
    <p:extLst>
      <p:ext uri="{BB962C8B-B14F-4D97-AF65-F5344CB8AC3E}">
        <p14:creationId xmlns:p14="http://schemas.microsoft.com/office/powerpoint/2010/main" val="4271486385"/>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So if you have 200 clients - that’s $20,000 a month…for 4 hours (1 hour a week) of coaching . . So you are literally making $5000 an hour for your work . . So . . .for these reasons, coaches LOVE this model . . .And the thing is, It’s easy to do . . </a:t>
            </a:r>
            <a:endParaRPr lang="en-US" dirty="0"/>
          </a:p>
        </p:txBody>
      </p:sp>
      <p:sp>
        <p:nvSpPr>
          <p:cNvPr id="4" name="Slide Number Placeholder 3"/>
          <p:cNvSpPr>
            <a:spLocks noGrp="1"/>
          </p:cNvSpPr>
          <p:nvPr>
            <p:ph type="sldNum" sz="quarter" idx="5"/>
          </p:nvPr>
        </p:nvSpPr>
        <p:spPr/>
        <p:txBody>
          <a:bodyPr/>
          <a:lstStyle/>
          <a:p>
            <a:fld id="{443FF762-4BE2-4ACD-B86B-1A42F4864721}" type="slidenum">
              <a:rPr lang="en-US" smtClean="0"/>
              <a:t>87</a:t>
            </a:fld>
            <a:endParaRPr lang="en-US"/>
          </a:p>
        </p:txBody>
      </p:sp>
    </p:spTree>
    <p:extLst>
      <p:ext uri="{BB962C8B-B14F-4D97-AF65-F5344CB8AC3E}">
        <p14:creationId xmlns:p14="http://schemas.microsoft.com/office/powerpoint/2010/main" val="23494985"/>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With 1-1 coaching, the client gets everything from you 1-1 and you work 15 hours a week coaching – that’s 60 hours a month</a:t>
            </a:r>
          </a:p>
          <a:p>
            <a:r>
              <a:rPr lang="en-US" dirty="0"/>
              <a:t>With the Coaching Membership, the client gets most of the training from the self-study membership, you coach about 2 hours a week for the same income</a:t>
            </a:r>
          </a:p>
        </p:txBody>
      </p:sp>
      <p:sp>
        <p:nvSpPr>
          <p:cNvPr id="4" name="Slide Number Placeholder 3"/>
          <p:cNvSpPr>
            <a:spLocks noGrp="1"/>
          </p:cNvSpPr>
          <p:nvPr>
            <p:ph type="sldNum" sz="quarter" idx="5"/>
          </p:nvPr>
        </p:nvSpPr>
        <p:spPr/>
        <p:txBody>
          <a:bodyPr/>
          <a:lstStyle/>
          <a:p>
            <a:fld id="{443FF762-4BE2-4ACD-B86B-1A42F4864721}" type="slidenum">
              <a:rPr lang="en-US" smtClean="0"/>
              <a:t>88</a:t>
            </a:fld>
            <a:endParaRPr lang="en-US"/>
          </a:p>
        </p:txBody>
      </p:sp>
    </p:spTree>
    <p:extLst>
      <p:ext uri="{BB962C8B-B14F-4D97-AF65-F5344CB8AC3E}">
        <p14:creationId xmlns:p14="http://schemas.microsoft.com/office/powerpoint/2010/main" val="1346959819"/>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But where it gets interesting is that with the Coaching Membership . . . you aren’t capped the way you are with 1-1 – </a:t>
            </a:r>
          </a:p>
          <a:p>
            <a:r>
              <a:rPr lang="en-US" dirty="0"/>
              <a:t>You can have 100 clients, 200 clients . . I’ve had as many as 400-500 clients at a time . . . You can even drop the monthly price to allow more clients in  . . </a:t>
            </a:r>
          </a:p>
        </p:txBody>
      </p:sp>
      <p:sp>
        <p:nvSpPr>
          <p:cNvPr id="4" name="Slide Number Placeholder 3"/>
          <p:cNvSpPr>
            <a:spLocks noGrp="1"/>
          </p:cNvSpPr>
          <p:nvPr>
            <p:ph type="sldNum" sz="quarter" idx="5"/>
          </p:nvPr>
        </p:nvSpPr>
        <p:spPr/>
        <p:txBody>
          <a:bodyPr/>
          <a:lstStyle/>
          <a:p>
            <a:fld id="{443FF762-4BE2-4ACD-B86B-1A42F4864721}" type="slidenum">
              <a:rPr lang="en-US" smtClean="0"/>
              <a:t>89</a:t>
            </a:fld>
            <a:endParaRPr lang="en-US"/>
          </a:p>
        </p:txBody>
      </p:sp>
    </p:spTree>
    <p:extLst>
      <p:ext uri="{BB962C8B-B14F-4D97-AF65-F5344CB8AC3E}">
        <p14:creationId xmlns:p14="http://schemas.microsoft.com/office/powerpoint/2010/main" val="34250279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a:t>You are stressed out with 1-1 clients and are tired of trading time for dollars, and you are looking for a way to leverage your time so you can help more people but work less . . .</a:t>
            </a:r>
          </a:p>
          <a:p>
            <a:endParaRPr lang="en-US"/>
          </a:p>
        </p:txBody>
      </p:sp>
      <p:sp>
        <p:nvSpPr>
          <p:cNvPr id="4" name="Slide Number Placeholder 3"/>
          <p:cNvSpPr>
            <a:spLocks noGrp="1"/>
          </p:cNvSpPr>
          <p:nvPr>
            <p:ph type="sldNum" sz="quarter" idx="5"/>
          </p:nvPr>
        </p:nvSpPr>
        <p:spPr/>
        <p:txBody>
          <a:bodyPr/>
          <a:lstStyle/>
          <a:p>
            <a:fld id="{443FF762-4BE2-4ACD-B86B-1A42F4864721}" type="slidenum">
              <a:rPr lang="en-US" smtClean="0"/>
              <a:t>9</a:t>
            </a:fld>
            <a:endParaRPr lang="en-US"/>
          </a:p>
        </p:txBody>
      </p:sp>
    </p:spTree>
    <p:extLst>
      <p:ext uri="{BB962C8B-B14F-4D97-AF65-F5344CB8AC3E}">
        <p14:creationId xmlns:p14="http://schemas.microsoft.com/office/powerpoint/2010/main" val="252080852"/>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let’s say you have 200 clients at just $100 a month, you go from making $12k a month in 60 hours of coaching a month . . . To  making $20k a month . . . In just 6 hours a MONTH of coaching . . . And you can still scale and grow from there . . .with 300, 400 coaching members . . .</a:t>
            </a:r>
          </a:p>
        </p:txBody>
      </p:sp>
      <p:sp>
        <p:nvSpPr>
          <p:cNvPr id="4" name="Slide Number Placeholder 3"/>
          <p:cNvSpPr>
            <a:spLocks noGrp="1"/>
          </p:cNvSpPr>
          <p:nvPr>
            <p:ph type="sldNum" sz="quarter" idx="5"/>
          </p:nvPr>
        </p:nvSpPr>
        <p:spPr/>
        <p:txBody>
          <a:bodyPr/>
          <a:lstStyle/>
          <a:p>
            <a:fld id="{443FF762-4BE2-4ACD-B86B-1A42F4864721}" type="slidenum">
              <a:rPr lang="en-US" smtClean="0"/>
              <a:t>90</a:t>
            </a:fld>
            <a:endParaRPr lang="en-US"/>
          </a:p>
        </p:txBody>
      </p:sp>
    </p:spTree>
    <p:extLst>
      <p:ext uri="{BB962C8B-B14F-4D97-AF65-F5344CB8AC3E}">
        <p14:creationId xmlns:p14="http://schemas.microsoft.com/office/powerpoint/2010/main" val="308258159"/>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short, the Coaching Membership Model makes you MORE money . . .AND allows you to help 10x MORE clients at the same time …So it’s win - win …</a:t>
            </a:r>
            <a:endParaRPr lang="en-US" dirty="0"/>
          </a:p>
        </p:txBody>
      </p:sp>
      <p:sp>
        <p:nvSpPr>
          <p:cNvPr id="4" name="Slide Number Placeholder 3"/>
          <p:cNvSpPr>
            <a:spLocks noGrp="1"/>
          </p:cNvSpPr>
          <p:nvPr>
            <p:ph type="sldNum" sz="quarter" idx="5"/>
          </p:nvPr>
        </p:nvSpPr>
        <p:spPr/>
        <p:txBody>
          <a:bodyPr/>
          <a:lstStyle/>
          <a:p>
            <a:fld id="{443FF762-4BE2-4ACD-B86B-1A42F4864721}" type="slidenum">
              <a:rPr lang="en-US" smtClean="0"/>
              <a:t>91</a:t>
            </a:fld>
            <a:endParaRPr lang="en-US"/>
          </a:p>
        </p:txBody>
      </p:sp>
    </p:spTree>
    <p:extLst>
      <p:ext uri="{BB962C8B-B14F-4D97-AF65-F5344CB8AC3E}">
        <p14:creationId xmlns:p14="http://schemas.microsoft.com/office/powerpoint/2010/main" val="4007999301"/>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Here’s what it looks like:1 Coaching Membership - You load it with step by step lessons teaching what you know . . .You give access to only people who are paying $100 a month…(by the way, that can be $97 if you want, or $197, or $297 a month, or whatever you like) Each week you have a live Coaching Call where you answer questions…</a:t>
            </a:r>
            <a:endParaRPr lang="en-US" dirty="0"/>
          </a:p>
        </p:txBody>
      </p:sp>
      <p:sp>
        <p:nvSpPr>
          <p:cNvPr id="4" name="Slide Number Placeholder 3"/>
          <p:cNvSpPr>
            <a:spLocks noGrp="1"/>
          </p:cNvSpPr>
          <p:nvPr>
            <p:ph type="sldNum" sz="quarter" idx="5"/>
          </p:nvPr>
        </p:nvSpPr>
        <p:spPr/>
        <p:txBody>
          <a:bodyPr/>
          <a:lstStyle/>
          <a:p>
            <a:fld id="{443FF762-4BE2-4ACD-B86B-1A42F4864721}" type="slidenum">
              <a:rPr lang="en-US" smtClean="0"/>
              <a:t>92</a:t>
            </a:fld>
            <a:endParaRPr lang="en-US"/>
          </a:p>
        </p:txBody>
      </p:sp>
    </p:spTree>
    <p:extLst>
      <p:ext uri="{BB962C8B-B14F-4D97-AF65-F5344CB8AC3E}">
        <p14:creationId xmlns:p14="http://schemas.microsoft.com/office/powerpoint/2010/main" val="2808830151"/>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5569" name="Rectangle 1">
            <a:extLst>
              <a:ext uri="{FF2B5EF4-FFF2-40B4-BE49-F238E27FC236}">
                <a16:creationId xmlns:a16="http://schemas.microsoft.com/office/drawing/2014/main" id="{5BC95A85-E9E1-A24F-9936-F73646E66B95}"/>
              </a:ext>
            </a:extLst>
          </p:cNvPr>
          <p:cNvSpPr>
            <a:spLocks noGrp="1" noRot="1" noChangeAspect="1" noChangeArrowheads="1" noTextEdit="1"/>
          </p:cNvSpPr>
          <p:nvPr>
            <p:ph type="sldImg"/>
          </p:nvPr>
        </p:nvSpPr>
        <p:spPr>
          <a:solidFill>
            <a:srgbClr val="FFFFFF"/>
          </a:solidFill>
          <a:ln/>
        </p:spPr>
      </p:sp>
      <p:sp>
        <p:nvSpPr>
          <p:cNvPr id="365570" name="Rectangle 2">
            <a:extLst>
              <a:ext uri="{FF2B5EF4-FFF2-40B4-BE49-F238E27FC236}">
                <a16:creationId xmlns:a16="http://schemas.microsoft.com/office/drawing/2014/main" id="{B72957C6-46D6-0348-8B0E-E82AF3E369A6}"/>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txBody>
          <a:bodyPr/>
          <a:lstStyle/>
          <a:p>
            <a:pPr eaLnBrk="1" hangingPunct="1"/>
            <a:r>
              <a:rPr lang="en-US" altLang="en-US" sz="2200">
                <a:latin typeface="Lucida Grande" panose="020B0600040502020204" pitchFamily="34" charset="0"/>
                <a:cs typeface="Lucida Grande" panose="020B0600040502020204" pitchFamily="34" charset="0"/>
                <a:sym typeface="Lucida Grande" panose="020B0600040502020204" pitchFamily="34" charset="0"/>
              </a:rPr>
              <a:t>In short, any way you want it! So now you add this to your program it looks like this:</a:t>
            </a:r>
          </a:p>
        </p:txBody>
      </p:sp>
    </p:spTree>
    <p:extLst>
      <p:ext uri="{BB962C8B-B14F-4D97-AF65-F5344CB8AC3E}">
        <p14:creationId xmlns:p14="http://schemas.microsoft.com/office/powerpoint/2010/main" val="2986573829"/>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7617" name="Rectangle 1">
            <a:extLst>
              <a:ext uri="{FF2B5EF4-FFF2-40B4-BE49-F238E27FC236}">
                <a16:creationId xmlns:a16="http://schemas.microsoft.com/office/drawing/2014/main" id="{D5868BCB-6F66-6047-9A56-46684CBCEE76}"/>
              </a:ext>
            </a:extLst>
          </p:cNvPr>
          <p:cNvSpPr>
            <a:spLocks noGrp="1" noRot="1" noChangeAspect="1" noChangeArrowheads="1" noTextEdit="1"/>
          </p:cNvSpPr>
          <p:nvPr>
            <p:ph type="sldImg"/>
          </p:nvPr>
        </p:nvSpPr>
        <p:spPr>
          <a:solidFill>
            <a:srgbClr val="FFFFFF"/>
          </a:solidFill>
          <a:ln/>
        </p:spPr>
      </p:sp>
      <p:sp>
        <p:nvSpPr>
          <p:cNvPr id="367618" name="Rectangle 2">
            <a:extLst>
              <a:ext uri="{FF2B5EF4-FFF2-40B4-BE49-F238E27FC236}">
                <a16:creationId xmlns:a16="http://schemas.microsoft.com/office/drawing/2014/main" id="{5CBA5D59-AD09-4A4C-9BA6-63753CB405E9}"/>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txBody>
          <a:bodyPr/>
          <a:lstStyle/>
          <a:p>
            <a:pPr eaLnBrk="1" hangingPunct="1"/>
            <a:r>
              <a:rPr lang="en-US" altLang="en-US" sz="2200">
                <a:latin typeface="Lucida Grande" panose="020B0600040502020204" pitchFamily="34" charset="0"/>
                <a:cs typeface="Lucida Grande" panose="020B0600040502020204" pitchFamily="34" charset="0"/>
                <a:sym typeface="Lucida Grande" panose="020B0600040502020204" pitchFamily="34" charset="0"/>
              </a:rPr>
              <a:t>So that’s the first step . . . the program itself</a:t>
            </a:r>
          </a:p>
          <a:p>
            <a:pPr eaLnBrk="1" hangingPunct="1"/>
            <a:r>
              <a:rPr lang="en-US" altLang="en-US" sz="2200">
                <a:latin typeface="Lucida Grande" panose="020B0600040502020204" pitchFamily="34" charset="0"/>
                <a:cs typeface="Lucida Grande" panose="020B0600040502020204" pitchFamily="34" charset="0"/>
                <a:sym typeface="Lucida Grande" panose="020B0600040502020204" pitchFamily="34" charset="0"/>
              </a:rPr>
              <a:t>so the next step is to enroll folks in the program . . . </a:t>
            </a:r>
          </a:p>
        </p:txBody>
      </p:sp>
    </p:spTree>
    <p:extLst>
      <p:ext uri="{BB962C8B-B14F-4D97-AF65-F5344CB8AC3E}">
        <p14:creationId xmlns:p14="http://schemas.microsoft.com/office/powerpoint/2010/main" val="2567025499"/>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And each week you put those recordings into the Coaching Members area . .and after a year you have 50 HOURS of training that is unique to YOUR Coaching Membership…</a:t>
            </a:r>
            <a:endParaRPr lang="en-US" dirty="0"/>
          </a:p>
        </p:txBody>
      </p:sp>
      <p:sp>
        <p:nvSpPr>
          <p:cNvPr id="4" name="Slide Number Placeholder 3"/>
          <p:cNvSpPr>
            <a:spLocks noGrp="1"/>
          </p:cNvSpPr>
          <p:nvPr>
            <p:ph type="sldNum" sz="quarter" idx="5"/>
          </p:nvPr>
        </p:nvSpPr>
        <p:spPr/>
        <p:txBody>
          <a:bodyPr/>
          <a:lstStyle/>
          <a:p>
            <a:fld id="{443FF762-4BE2-4ACD-B86B-1A42F4864721}" type="slidenum">
              <a:rPr lang="en-US" smtClean="0"/>
              <a:t>95</a:t>
            </a:fld>
            <a:endParaRPr lang="en-US"/>
          </a:p>
        </p:txBody>
      </p:sp>
    </p:spTree>
    <p:extLst>
      <p:ext uri="{BB962C8B-B14F-4D97-AF65-F5344CB8AC3E}">
        <p14:creationId xmlns:p14="http://schemas.microsoft.com/office/powerpoint/2010/main" val="3685492912"/>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In just a few weeks from right now, you can have YOUR OWN $100 (or $119, or $99, or $139) Coaching Membership…With clients paying $100 a month on autopilot …Month after month…</a:t>
            </a:r>
            <a:endParaRPr lang="en-US" dirty="0"/>
          </a:p>
        </p:txBody>
      </p:sp>
      <p:sp>
        <p:nvSpPr>
          <p:cNvPr id="4" name="Slide Number Placeholder 3"/>
          <p:cNvSpPr>
            <a:spLocks noGrp="1"/>
          </p:cNvSpPr>
          <p:nvPr>
            <p:ph type="sldNum" sz="quarter" idx="5"/>
          </p:nvPr>
        </p:nvSpPr>
        <p:spPr/>
        <p:txBody>
          <a:bodyPr/>
          <a:lstStyle/>
          <a:p>
            <a:fld id="{443FF762-4BE2-4ACD-B86B-1A42F4864721}" type="slidenum">
              <a:rPr lang="en-US" smtClean="0"/>
              <a:t>96</a:t>
            </a:fld>
            <a:endParaRPr lang="en-US"/>
          </a:p>
        </p:txBody>
      </p:sp>
    </p:spTree>
    <p:extLst>
      <p:ext uri="{BB962C8B-B14F-4D97-AF65-F5344CB8AC3E}">
        <p14:creationId xmlns:p14="http://schemas.microsoft.com/office/powerpoint/2010/main" val="3131167914"/>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You charge one flat rate monthly fee . . . </a:t>
            </a:r>
            <a:endParaRPr lang="en-US" dirty="0"/>
          </a:p>
        </p:txBody>
      </p:sp>
      <p:sp>
        <p:nvSpPr>
          <p:cNvPr id="4" name="Slide Number Placeholder 3"/>
          <p:cNvSpPr>
            <a:spLocks noGrp="1"/>
          </p:cNvSpPr>
          <p:nvPr>
            <p:ph type="sldNum" sz="quarter" idx="5"/>
          </p:nvPr>
        </p:nvSpPr>
        <p:spPr/>
        <p:txBody>
          <a:bodyPr/>
          <a:lstStyle/>
          <a:p>
            <a:fld id="{443FF762-4BE2-4ACD-B86B-1A42F4864721}" type="slidenum">
              <a:rPr lang="en-US" smtClean="0"/>
              <a:t>97</a:t>
            </a:fld>
            <a:endParaRPr lang="en-US"/>
          </a:p>
        </p:txBody>
      </p:sp>
    </p:spTree>
    <p:extLst>
      <p:ext uri="{BB962C8B-B14F-4D97-AF65-F5344CB8AC3E}">
        <p14:creationId xmlns:p14="http://schemas.microsoft.com/office/powerpoint/2010/main" val="295220580"/>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Your coaching business becomes easy when you have a simple coaching membership, and an easy enrollment process . . . . </a:t>
            </a:r>
            <a:endParaRPr lang="en-US" dirty="0"/>
          </a:p>
        </p:txBody>
      </p:sp>
      <p:sp>
        <p:nvSpPr>
          <p:cNvPr id="4" name="Slide Number Placeholder 3"/>
          <p:cNvSpPr>
            <a:spLocks noGrp="1"/>
          </p:cNvSpPr>
          <p:nvPr>
            <p:ph type="sldNum" sz="quarter" idx="5"/>
          </p:nvPr>
        </p:nvSpPr>
        <p:spPr/>
        <p:txBody>
          <a:bodyPr/>
          <a:lstStyle/>
          <a:p>
            <a:fld id="{443FF762-4BE2-4ACD-B86B-1A42F4864721}" type="slidenum">
              <a:rPr lang="en-US" smtClean="0"/>
              <a:t>98</a:t>
            </a:fld>
            <a:endParaRPr lang="en-US"/>
          </a:p>
        </p:txBody>
      </p:sp>
    </p:spTree>
    <p:extLst>
      <p:ext uri="{BB962C8B-B14F-4D97-AF65-F5344CB8AC3E}">
        <p14:creationId xmlns:p14="http://schemas.microsoft.com/office/powerpoint/2010/main" val="2009288802"/>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43FF762-4BE2-4ACD-B86B-1A42F4864721}" type="slidenum">
              <a:rPr lang="en-US" smtClean="0"/>
              <a:t>99</a:t>
            </a:fld>
            <a:endParaRPr lang="en-US"/>
          </a:p>
        </p:txBody>
      </p:sp>
    </p:spTree>
    <p:extLst>
      <p:ext uri="{BB962C8B-B14F-4D97-AF65-F5344CB8AC3E}">
        <p14:creationId xmlns:p14="http://schemas.microsoft.com/office/powerpoint/2010/main" val="6166260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A7D68-871D-AF4B-9A4D-800BD43411C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6147C1B-A68B-ED42-A8EE-64F42FCE411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741FDA24-3DF6-EC48-B9F7-E5D41490D575}"/>
              </a:ext>
            </a:extLst>
          </p:cNvPr>
          <p:cNvSpPr>
            <a:spLocks noGrp="1"/>
          </p:cNvSpPr>
          <p:nvPr>
            <p:ph type="dt" sz="half" idx="10"/>
          </p:nvPr>
        </p:nvSpPr>
        <p:spPr/>
        <p:txBody>
          <a:bodyPr/>
          <a:lstStyle/>
          <a:p>
            <a:fld id="{45B50CA1-7299-4223-980A-82FAFF571CC5}" type="datetimeFigureOut">
              <a:rPr lang="en-MY" smtClean="0"/>
              <a:t>30/10/2020</a:t>
            </a:fld>
            <a:endParaRPr lang="en-MY"/>
          </a:p>
        </p:txBody>
      </p:sp>
      <p:sp>
        <p:nvSpPr>
          <p:cNvPr id="5" name="Footer Placeholder 4">
            <a:extLst>
              <a:ext uri="{FF2B5EF4-FFF2-40B4-BE49-F238E27FC236}">
                <a16:creationId xmlns:a16="http://schemas.microsoft.com/office/drawing/2014/main" id="{12596750-6394-E94F-A259-1259D046A40E}"/>
              </a:ext>
            </a:extLst>
          </p:cNvPr>
          <p:cNvSpPr>
            <a:spLocks noGrp="1"/>
          </p:cNvSpPr>
          <p:nvPr>
            <p:ph type="ftr" sz="quarter" idx="11"/>
          </p:nvPr>
        </p:nvSpPr>
        <p:spPr/>
        <p:txBody>
          <a:bodyPr/>
          <a:lstStyle/>
          <a:p>
            <a:endParaRPr lang="en-MY"/>
          </a:p>
        </p:txBody>
      </p:sp>
      <p:sp>
        <p:nvSpPr>
          <p:cNvPr id="6" name="Slide Number Placeholder 5">
            <a:extLst>
              <a:ext uri="{FF2B5EF4-FFF2-40B4-BE49-F238E27FC236}">
                <a16:creationId xmlns:a16="http://schemas.microsoft.com/office/drawing/2014/main" id="{AD445233-67AE-9349-8613-BCCB042BDE2E}"/>
              </a:ext>
            </a:extLst>
          </p:cNvPr>
          <p:cNvSpPr>
            <a:spLocks noGrp="1"/>
          </p:cNvSpPr>
          <p:nvPr>
            <p:ph type="sldNum" sz="quarter" idx="12"/>
          </p:nvPr>
        </p:nvSpPr>
        <p:spPr/>
        <p:txBody>
          <a:bodyPr/>
          <a:lstStyle/>
          <a:p>
            <a:fld id="{B53E2299-D094-43C1-9B79-3D602E9A50F2}" type="slidenum">
              <a:rPr lang="en-MY" smtClean="0"/>
              <a:t>‹#›</a:t>
            </a:fld>
            <a:endParaRPr lang="en-MY"/>
          </a:p>
        </p:txBody>
      </p:sp>
    </p:spTree>
    <p:extLst>
      <p:ext uri="{BB962C8B-B14F-4D97-AF65-F5344CB8AC3E}">
        <p14:creationId xmlns:p14="http://schemas.microsoft.com/office/powerpoint/2010/main" val="157032063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5C3913-0DD2-774B-851F-652E51AE4EC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7C2302F-02F0-2C47-AF09-098F3FDB744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3D93F5B-417B-DE4F-8D2D-52C36E8285F4}"/>
              </a:ext>
            </a:extLst>
          </p:cNvPr>
          <p:cNvSpPr>
            <a:spLocks noGrp="1"/>
          </p:cNvSpPr>
          <p:nvPr>
            <p:ph type="dt" sz="half" idx="10"/>
          </p:nvPr>
        </p:nvSpPr>
        <p:spPr/>
        <p:txBody>
          <a:bodyPr/>
          <a:lstStyle/>
          <a:p>
            <a:fld id="{45B50CA1-7299-4223-980A-82FAFF571CC5}" type="datetimeFigureOut">
              <a:rPr lang="en-MY" smtClean="0"/>
              <a:t>30/10/2020</a:t>
            </a:fld>
            <a:endParaRPr lang="en-MY"/>
          </a:p>
        </p:txBody>
      </p:sp>
      <p:sp>
        <p:nvSpPr>
          <p:cNvPr id="5" name="Footer Placeholder 4">
            <a:extLst>
              <a:ext uri="{FF2B5EF4-FFF2-40B4-BE49-F238E27FC236}">
                <a16:creationId xmlns:a16="http://schemas.microsoft.com/office/drawing/2014/main" id="{8C0DF982-5D69-ED4B-B94B-744D32FF3840}"/>
              </a:ext>
            </a:extLst>
          </p:cNvPr>
          <p:cNvSpPr>
            <a:spLocks noGrp="1"/>
          </p:cNvSpPr>
          <p:nvPr>
            <p:ph type="ftr" sz="quarter" idx="11"/>
          </p:nvPr>
        </p:nvSpPr>
        <p:spPr/>
        <p:txBody>
          <a:bodyPr/>
          <a:lstStyle/>
          <a:p>
            <a:endParaRPr lang="en-MY"/>
          </a:p>
        </p:txBody>
      </p:sp>
      <p:sp>
        <p:nvSpPr>
          <p:cNvPr id="6" name="Slide Number Placeholder 5">
            <a:extLst>
              <a:ext uri="{FF2B5EF4-FFF2-40B4-BE49-F238E27FC236}">
                <a16:creationId xmlns:a16="http://schemas.microsoft.com/office/drawing/2014/main" id="{8998055F-8B3F-B943-BB86-6D7CDF2DA811}"/>
              </a:ext>
            </a:extLst>
          </p:cNvPr>
          <p:cNvSpPr>
            <a:spLocks noGrp="1"/>
          </p:cNvSpPr>
          <p:nvPr>
            <p:ph type="sldNum" sz="quarter" idx="12"/>
          </p:nvPr>
        </p:nvSpPr>
        <p:spPr/>
        <p:txBody>
          <a:bodyPr/>
          <a:lstStyle/>
          <a:p>
            <a:fld id="{B53E2299-D094-43C1-9B79-3D602E9A50F2}" type="slidenum">
              <a:rPr lang="en-MY" smtClean="0"/>
              <a:t>‹#›</a:t>
            </a:fld>
            <a:endParaRPr lang="en-MY"/>
          </a:p>
        </p:txBody>
      </p:sp>
    </p:spTree>
    <p:extLst>
      <p:ext uri="{BB962C8B-B14F-4D97-AF65-F5344CB8AC3E}">
        <p14:creationId xmlns:p14="http://schemas.microsoft.com/office/powerpoint/2010/main" val="216953358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1F23424-2BCF-574E-9460-6CC4B330974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4270277-E481-7042-99DB-AB28F67C6CA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E23BAAE-A20D-2F4C-9DD6-05DD022FBDFF}"/>
              </a:ext>
            </a:extLst>
          </p:cNvPr>
          <p:cNvSpPr>
            <a:spLocks noGrp="1"/>
          </p:cNvSpPr>
          <p:nvPr>
            <p:ph type="dt" sz="half" idx="10"/>
          </p:nvPr>
        </p:nvSpPr>
        <p:spPr/>
        <p:txBody>
          <a:bodyPr/>
          <a:lstStyle/>
          <a:p>
            <a:fld id="{45B50CA1-7299-4223-980A-82FAFF571CC5}" type="datetimeFigureOut">
              <a:rPr lang="en-MY" smtClean="0"/>
              <a:t>30/10/2020</a:t>
            </a:fld>
            <a:endParaRPr lang="en-MY"/>
          </a:p>
        </p:txBody>
      </p:sp>
      <p:sp>
        <p:nvSpPr>
          <p:cNvPr id="5" name="Footer Placeholder 4">
            <a:extLst>
              <a:ext uri="{FF2B5EF4-FFF2-40B4-BE49-F238E27FC236}">
                <a16:creationId xmlns:a16="http://schemas.microsoft.com/office/drawing/2014/main" id="{2E7C79E3-0788-D747-AED5-5B9C909A9396}"/>
              </a:ext>
            </a:extLst>
          </p:cNvPr>
          <p:cNvSpPr>
            <a:spLocks noGrp="1"/>
          </p:cNvSpPr>
          <p:nvPr>
            <p:ph type="ftr" sz="quarter" idx="11"/>
          </p:nvPr>
        </p:nvSpPr>
        <p:spPr/>
        <p:txBody>
          <a:bodyPr/>
          <a:lstStyle/>
          <a:p>
            <a:endParaRPr lang="en-MY"/>
          </a:p>
        </p:txBody>
      </p:sp>
      <p:sp>
        <p:nvSpPr>
          <p:cNvPr id="6" name="Slide Number Placeholder 5">
            <a:extLst>
              <a:ext uri="{FF2B5EF4-FFF2-40B4-BE49-F238E27FC236}">
                <a16:creationId xmlns:a16="http://schemas.microsoft.com/office/drawing/2014/main" id="{F3658CAA-69F6-4B40-A71D-18B3A8176A69}"/>
              </a:ext>
            </a:extLst>
          </p:cNvPr>
          <p:cNvSpPr>
            <a:spLocks noGrp="1"/>
          </p:cNvSpPr>
          <p:nvPr>
            <p:ph type="sldNum" sz="quarter" idx="12"/>
          </p:nvPr>
        </p:nvSpPr>
        <p:spPr/>
        <p:txBody>
          <a:bodyPr/>
          <a:lstStyle/>
          <a:p>
            <a:fld id="{B53E2299-D094-43C1-9B79-3D602E9A50F2}" type="slidenum">
              <a:rPr lang="en-MY" smtClean="0"/>
              <a:t>‹#›</a:t>
            </a:fld>
            <a:endParaRPr lang="en-MY"/>
          </a:p>
        </p:txBody>
      </p:sp>
    </p:spTree>
    <p:extLst>
      <p:ext uri="{BB962C8B-B14F-4D97-AF65-F5344CB8AC3E}">
        <p14:creationId xmlns:p14="http://schemas.microsoft.com/office/powerpoint/2010/main" val="8606244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7886F61E-4727-4070-AB83-738A9F1468DB}"/>
              </a:ext>
            </a:extLst>
          </p:cNvPr>
          <p:cNvSpPr>
            <a:spLocks noGrp="1" noChangeAspect="1"/>
          </p:cNvSpPr>
          <p:nvPr>
            <p:ph type="pic" sz="quarter" idx="10"/>
          </p:nvPr>
        </p:nvSpPr>
        <p:spPr>
          <a:xfrm>
            <a:off x="-3048000" y="-1714500"/>
            <a:ext cx="18288000" cy="10287000"/>
          </a:xfrm>
        </p:spPr>
        <p:txBody>
          <a:bodyPr/>
          <a:lstStyle/>
          <a:p>
            <a:endParaRPr lang="en-MY"/>
          </a:p>
        </p:txBody>
      </p:sp>
    </p:spTree>
    <p:extLst>
      <p:ext uri="{BB962C8B-B14F-4D97-AF65-F5344CB8AC3E}">
        <p14:creationId xmlns:p14="http://schemas.microsoft.com/office/powerpoint/2010/main" val="302640421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Section Header">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310F48FB-0273-487C-933D-D79FF81CDE6D}"/>
              </a:ext>
            </a:extLst>
          </p:cNvPr>
          <p:cNvSpPr>
            <a:spLocks noGrp="1" noChangeAspect="1"/>
          </p:cNvSpPr>
          <p:nvPr>
            <p:ph type="pic" sz="quarter" idx="10"/>
          </p:nvPr>
        </p:nvSpPr>
        <p:spPr>
          <a:xfrm>
            <a:off x="-1524000" y="-857250"/>
            <a:ext cx="15240000" cy="8572500"/>
          </a:xfrm>
        </p:spPr>
        <p:txBody>
          <a:bodyPr/>
          <a:lstStyle/>
          <a:p>
            <a:endParaRPr lang="en-MY"/>
          </a:p>
        </p:txBody>
      </p:sp>
    </p:spTree>
    <p:extLst>
      <p:ext uri="{BB962C8B-B14F-4D97-AF65-F5344CB8AC3E}">
        <p14:creationId xmlns:p14="http://schemas.microsoft.com/office/powerpoint/2010/main" val="359579685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7886F61E-4727-4070-AB83-738A9F1468DB}"/>
              </a:ext>
            </a:extLst>
          </p:cNvPr>
          <p:cNvSpPr>
            <a:spLocks noGrp="1" noChangeAspect="1"/>
          </p:cNvSpPr>
          <p:nvPr>
            <p:ph type="pic" sz="quarter" idx="10"/>
          </p:nvPr>
        </p:nvSpPr>
        <p:spPr>
          <a:xfrm>
            <a:off x="-3048000" y="-1714500"/>
            <a:ext cx="18288000" cy="10287000"/>
          </a:xfrm>
        </p:spPr>
        <p:txBody>
          <a:bodyPr/>
          <a:lstStyle/>
          <a:p>
            <a:endParaRPr lang="en-MY"/>
          </a:p>
        </p:txBody>
      </p:sp>
    </p:spTree>
    <p:extLst>
      <p:ext uri="{BB962C8B-B14F-4D97-AF65-F5344CB8AC3E}">
        <p14:creationId xmlns:p14="http://schemas.microsoft.com/office/powerpoint/2010/main" val="7181454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F76FA4BD-2B8A-4677-A670-F8B7C6559536}"/>
              </a:ext>
            </a:extLst>
          </p:cNvPr>
          <p:cNvSpPr>
            <a:spLocks noGrp="1"/>
          </p:cNvSpPr>
          <p:nvPr>
            <p:ph type="pic" sz="quarter" idx="10"/>
          </p:nvPr>
        </p:nvSpPr>
        <p:spPr>
          <a:xfrm>
            <a:off x="0" y="0"/>
            <a:ext cx="12192000" cy="6858000"/>
          </a:xfrm>
        </p:spPr>
        <p:txBody>
          <a:bodyPr/>
          <a:lstStyle/>
          <a:p>
            <a:endParaRPr lang="en-MY"/>
          </a:p>
        </p:txBody>
      </p:sp>
    </p:spTree>
    <p:extLst>
      <p:ext uri="{BB962C8B-B14F-4D97-AF65-F5344CB8AC3E}">
        <p14:creationId xmlns:p14="http://schemas.microsoft.com/office/powerpoint/2010/main" val="359853554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5C71E3-8AAE-F04C-BC40-8BA81CBFBAF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F94CD60-00E5-3242-B3CA-843F25E853B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2918ABA-50EF-2A40-A792-F28991F15F86}"/>
              </a:ext>
            </a:extLst>
          </p:cNvPr>
          <p:cNvSpPr>
            <a:spLocks noGrp="1"/>
          </p:cNvSpPr>
          <p:nvPr>
            <p:ph type="dt" sz="half" idx="10"/>
          </p:nvPr>
        </p:nvSpPr>
        <p:spPr/>
        <p:txBody>
          <a:bodyPr/>
          <a:lstStyle/>
          <a:p>
            <a:fld id="{45B50CA1-7299-4223-980A-82FAFF571CC5}" type="datetimeFigureOut">
              <a:rPr lang="en-MY" smtClean="0"/>
              <a:t>30/10/2020</a:t>
            </a:fld>
            <a:endParaRPr lang="en-MY"/>
          </a:p>
        </p:txBody>
      </p:sp>
      <p:sp>
        <p:nvSpPr>
          <p:cNvPr id="5" name="Footer Placeholder 4">
            <a:extLst>
              <a:ext uri="{FF2B5EF4-FFF2-40B4-BE49-F238E27FC236}">
                <a16:creationId xmlns:a16="http://schemas.microsoft.com/office/drawing/2014/main" id="{BE51E2B6-7C43-ED49-BDB3-362C132D03B1}"/>
              </a:ext>
            </a:extLst>
          </p:cNvPr>
          <p:cNvSpPr>
            <a:spLocks noGrp="1"/>
          </p:cNvSpPr>
          <p:nvPr>
            <p:ph type="ftr" sz="quarter" idx="11"/>
          </p:nvPr>
        </p:nvSpPr>
        <p:spPr/>
        <p:txBody>
          <a:bodyPr/>
          <a:lstStyle/>
          <a:p>
            <a:endParaRPr lang="en-MY"/>
          </a:p>
        </p:txBody>
      </p:sp>
      <p:sp>
        <p:nvSpPr>
          <p:cNvPr id="6" name="Slide Number Placeholder 5">
            <a:extLst>
              <a:ext uri="{FF2B5EF4-FFF2-40B4-BE49-F238E27FC236}">
                <a16:creationId xmlns:a16="http://schemas.microsoft.com/office/drawing/2014/main" id="{B636B3C7-AEA4-8543-9B1D-F695202DFEB7}"/>
              </a:ext>
            </a:extLst>
          </p:cNvPr>
          <p:cNvSpPr>
            <a:spLocks noGrp="1"/>
          </p:cNvSpPr>
          <p:nvPr>
            <p:ph type="sldNum" sz="quarter" idx="12"/>
          </p:nvPr>
        </p:nvSpPr>
        <p:spPr/>
        <p:txBody>
          <a:bodyPr/>
          <a:lstStyle/>
          <a:p>
            <a:fld id="{B53E2299-D094-43C1-9B79-3D602E9A50F2}" type="slidenum">
              <a:rPr lang="en-MY" smtClean="0"/>
              <a:t>‹#›</a:t>
            </a:fld>
            <a:endParaRPr lang="en-MY"/>
          </a:p>
        </p:txBody>
      </p:sp>
    </p:spTree>
    <p:extLst>
      <p:ext uri="{BB962C8B-B14F-4D97-AF65-F5344CB8AC3E}">
        <p14:creationId xmlns:p14="http://schemas.microsoft.com/office/powerpoint/2010/main" val="316372341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0E93BE-A3B2-3341-86C7-2A77933E82F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6D410E5-0541-DA4B-98D9-17643B857AD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F585B8C-4B46-F14E-8CFC-753D81CB19B1}"/>
              </a:ext>
            </a:extLst>
          </p:cNvPr>
          <p:cNvSpPr>
            <a:spLocks noGrp="1"/>
          </p:cNvSpPr>
          <p:nvPr>
            <p:ph type="dt" sz="half" idx="10"/>
          </p:nvPr>
        </p:nvSpPr>
        <p:spPr/>
        <p:txBody>
          <a:bodyPr/>
          <a:lstStyle/>
          <a:p>
            <a:fld id="{45B50CA1-7299-4223-980A-82FAFF571CC5}" type="datetimeFigureOut">
              <a:rPr lang="en-MY" smtClean="0"/>
              <a:t>30/10/2020</a:t>
            </a:fld>
            <a:endParaRPr lang="en-MY"/>
          </a:p>
        </p:txBody>
      </p:sp>
      <p:sp>
        <p:nvSpPr>
          <p:cNvPr id="5" name="Footer Placeholder 4">
            <a:extLst>
              <a:ext uri="{FF2B5EF4-FFF2-40B4-BE49-F238E27FC236}">
                <a16:creationId xmlns:a16="http://schemas.microsoft.com/office/drawing/2014/main" id="{8171E858-A2D3-B045-A826-AE71AC795776}"/>
              </a:ext>
            </a:extLst>
          </p:cNvPr>
          <p:cNvSpPr>
            <a:spLocks noGrp="1"/>
          </p:cNvSpPr>
          <p:nvPr>
            <p:ph type="ftr" sz="quarter" idx="11"/>
          </p:nvPr>
        </p:nvSpPr>
        <p:spPr/>
        <p:txBody>
          <a:bodyPr/>
          <a:lstStyle/>
          <a:p>
            <a:endParaRPr lang="en-MY"/>
          </a:p>
        </p:txBody>
      </p:sp>
      <p:sp>
        <p:nvSpPr>
          <p:cNvPr id="6" name="Slide Number Placeholder 5">
            <a:extLst>
              <a:ext uri="{FF2B5EF4-FFF2-40B4-BE49-F238E27FC236}">
                <a16:creationId xmlns:a16="http://schemas.microsoft.com/office/drawing/2014/main" id="{2EEBDA57-B817-5C4E-93E3-19FE2EF70867}"/>
              </a:ext>
            </a:extLst>
          </p:cNvPr>
          <p:cNvSpPr>
            <a:spLocks noGrp="1"/>
          </p:cNvSpPr>
          <p:nvPr>
            <p:ph type="sldNum" sz="quarter" idx="12"/>
          </p:nvPr>
        </p:nvSpPr>
        <p:spPr/>
        <p:txBody>
          <a:bodyPr/>
          <a:lstStyle/>
          <a:p>
            <a:fld id="{B53E2299-D094-43C1-9B79-3D602E9A50F2}" type="slidenum">
              <a:rPr lang="en-MY" smtClean="0"/>
              <a:t>‹#›</a:t>
            </a:fld>
            <a:endParaRPr lang="en-MY"/>
          </a:p>
        </p:txBody>
      </p:sp>
    </p:spTree>
    <p:extLst>
      <p:ext uri="{BB962C8B-B14F-4D97-AF65-F5344CB8AC3E}">
        <p14:creationId xmlns:p14="http://schemas.microsoft.com/office/powerpoint/2010/main" val="34714102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ED3A61-6ABB-B849-BB18-03A61588088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1E62847-D0A6-5041-B68F-4927AF853ED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6A14127-9E44-934E-88EF-CF7C685E9FF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31B0D0C-BB56-664D-8D06-668B161134AF}"/>
              </a:ext>
            </a:extLst>
          </p:cNvPr>
          <p:cNvSpPr>
            <a:spLocks noGrp="1"/>
          </p:cNvSpPr>
          <p:nvPr>
            <p:ph type="dt" sz="half" idx="10"/>
          </p:nvPr>
        </p:nvSpPr>
        <p:spPr/>
        <p:txBody>
          <a:bodyPr/>
          <a:lstStyle/>
          <a:p>
            <a:fld id="{45B50CA1-7299-4223-980A-82FAFF571CC5}" type="datetimeFigureOut">
              <a:rPr lang="en-MY" smtClean="0"/>
              <a:t>30/10/2020</a:t>
            </a:fld>
            <a:endParaRPr lang="en-MY"/>
          </a:p>
        </p:txBody>
      </p:sp>
      <p:sp>
        <p:nvSpPr>
          <p:cNvPr id="6" name="Footer Placeholder 5">
            <a:extLst>
              <a:ext uri="{FF2B5EF4-FFF2-40B4-BE49-F238E27FC236}">
                <a16:creationId xmlns:a16="http://schemas.microsoft.com/office/drawing/2014/main" id="{BEBADBD9-1B12-D948-9B35-0EB0108C81CA}"/>
              </a:ext>
            </a:extLst>
          </p:cNvPr>
          <p:cNvSpPr>
            <a:spLocks noGrp="1"/>
          </p:cNvSpPr>
          <p:nvPr>
            <p:ph type="ftr" sz="quarter" idx="11"/>
          </p:nvPr>
        </p:nvSpPr>
        <p:spPr/>
        <p:txBody>
          <a:bodyPr/>
          <a:lstStyle/>
          <a:p>
            <a:endParaRPr lang="en-MY"/>
          </a:p>
        </p:txBody>
      </p:sp>
      <p:sp>
        <p:nvSpPr>
          <p:cNvPr id="7" name="Slide Number Placeholder 6">
            <a:extLst>
              <a:ext uri="{FF2B5EF4-FFF2-40B4-BE49-F238E27FC236}">
                <a16:creationId xmlns:a16="http://schemas.microsoft.com/office/drawing/2014/main" id="{9515AA43-3EC4-134E-A01A-64822723003E}"/>
              </a:ext>
            </a:extLst>
          </p:cNvPr>
          <p:cNvSpPr>
            <a:spLocks noGrp="1"/>
          </p:cNvSpPr>
          <p:nvPr>
            <p:ph type="sldNum" sz="quarter" idx="12"/>
          </p:nvPr>
        </p:nvSpPr>
        <p:spPr/>
        <p:txBody>
          <a:bodyPr/>
          <a:lstStyle/>
          <a:p>
            <a:fld id="{B53E2299-D094-43C1-9B79-3D602E9A50F2}" type="slidenum">
              <a:rPr lang="en-MY" smtClean="0"/>
              <a:t>‹#›</a:t>
            </a:fld>
            <a:endParaRPr lang="en-MY"/>
          </a:p>
        </p:txBody>
      </p:sp>
    </p:spTree>
    <p:extLst>
      <p:ext uri="{BB962C8B-B14F-4D97-AF65-F5344CB8AC3E}">
        <p14:creationId xmlns:p14="http://schemas.microsoft.com/office/powerpoint/2010/main" val="281012407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5CB74E-555F-E44D-B7B2-3CCF9B34CAB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FF86FB04-F6D3-CF43-BFCA-60E911A81E2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9682310-CD24-FA42-8C62-0DECF386507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D454B7A-CA93-B445-86C5-32A59DE5E03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77858F3-BCC7-524A-B87A-5E13BD827E7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5ABA4B6-D65E-6948-A0A9-3A17D10FD9BF}"/>
              </a:ext>
            </a:extLst>
          </p:cNvPr>
          <p:cNvSpPr>
            <a:spLocks noGrp="1"/>
          </p:cNvSpPr>
          <p:nvPr>
            <p:ph type="dt" sz="half" idx="10"/>
          </p:nvPr>
        </p:nvSpPr>
        <p:spPr/>
        <p:txBody>
          <a:bodyPr/>
          <a:lstStyle/>
          <a:p>
            <a:fld id="{45B50CA1-7299-4223-980A-82FAFF571CC5}" type="datetimeFigureOut">
              <a:rPr lang="en-MY" smtClean="0"/>
              <a:t>30/10/2020</a:t>
            </a:fld>
            <a:endParaRPr lang="en-MY"/>
          </a:p>
        </p:txBody>
      </p:sp>
      <p:sp>
        <p:nvSpPr>
          <p:cNvPr id="8" name="Footer Placeholder 7">
            <a:extLst>
              <a:ext uri="{FF2B5EF4-FFF2-40B4-BE49-F238E27FC236}">
                <a16:creationId xmlns:a16="http://schemas.microsoft.com/office/drawing/2014/main" id="{B693AF7D-B52A-8144-9D96-5003D3ED589F}"/>
              </a:ext>
            </a:extLst>
          </p:cNvPr>
          <p:cNvSpPr>
            <a:spLocks noGrp="1"/>
          </p:cNvSpPr>
          <p:nvPr>
            <p:ph type="ftr" sz="quarter" idx="11"/>
          </p:nvPr>
        </p:nvSpPr>
        <p:spPr/>
        <p:txBody>
          <a:bodyPr/>
          <a:lstStyle/>
          <a:p>
            <a:endParaRPr lang="en-MY"/>
          </a:p>
        </p:txBody>
      </p:sp>
      <p:sp>
        <p:nvSpPr>
          <p:cNvPr id="9" name="Slide Number Placeholder 8">
            <a:extLst>
              <a:ext uri="{FF2B5EF4-FFF2-40B4-BE49-F238E27FC236}">
                <a16:creationId xmlns:a16="http://schemas.microsoft.com/office/drawing/2014/main" id="{350EAC06-2E5D-E448-83BC-F74E38B04832}"/>
              </a:ext>
            </a:extLst>
          </p:cNvPr>
          <p:cNvSpPr>
            <a:spLocks noGrp="1"/>
          </p:cNvSpPr>
          <p:nvPr>
            <p:ph type="sldNum" sz="quarter" idx="12"/>
          </p:nvPr>
        </p:nvSpPr>
        <p:spPr/>
        <p:txBody>
          <a:bodyPr/>
          <a:lstStyle/>
          <a:p>
            <a:fld id="{B53E2299-D094-43C1-9B79-3D602E9A50F2}" type="slidenum">
              <a:rPr lang="en-MY" smtClean="0"/>
              <a:t>‹#›</a:t>
            </a:fld>
            <a:endParaRPr lang="en-MY"/>
          </a:p>
        </p:txBody>
      </p:sp>
    </p:spTree>
    <p:extLst>
      <p:ext uri="{BB962C8B-B14F-4D97-AF65-F5344CB8AC3E}">
        <p14:creationId xmlns:p14="http://schemas.microsoft.com/office/powerpoint/2010/main" val="60297888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CC7559-0F7E-7D42-8088-9A414DF5862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9908E72-D806-2B43-A518-426BE9982077}"/>
              </a:ext>
            </a:extLst>
          </p:cNvPr>
          <p:cNvSpPr>
            <a:spLocks noGrp="1"/>
          </p:cNvSpPr>
          <p:nvPr>
            <p:ph type="dt" sz="half" idx="10"/>
          </p:nvPr>
        </p:nvSpPr>
        <p:spPr/>
        <p:txBody>
          <a:bodyPr/>
          <a:lstStyle/>
          <a:p>
            <a:fld id="{45B50CA1-7299-4223-980A-82FAFF571CC5}" type="datetimeFigureOut">
              <a:rPr lang="en-MY" smtClean="0"/>
              <a:t>30/10/2020</a:t>
            </a:fld>
            <a:endParaRPr lang="en-MY"/>
          </a:p>
        </p:txBody>
      </p:sp>
      <p:sp>
        <p:nvSpPr>
          <p:cNvPr id="4" name="Footer Placeholder 3">
            <a:extLst>
              <a:ext uri="{FF2B5EF4-FFF2-40B4-BE49-F238E27FC236}">
                <a16:creationId xmlns:a16="http://schemas.microsoft.com/office/drawing/2014/main" id="{30D9E538-237A-3F49-877B-D7B991623198}"/>
              </a:ext>
            </a:extLst>
          </p:cNvPr>
          <p:cNvSpPr>
            <a:spLocks noGrp="1"/>
          </p:cNvSpPr>
          <p:nvPr>
            <p:ph type="ftr" sz="quarter" idx="11"/>
          </p:nvPr>
        </p:nvSpPr>
        <p:spPr/>
        <p:txBody>
          <a:bodyPr/>
          <a:lstStyle/>
          <a:p>
            <a:endParaRPr lang="en-MY"/>
          </a:p>
        </p:txBody>
      </p:sp>
      <p:sp>
        <p:nvSpPr>
          <p:cNvPr id="5" name="Slide Number Placeholder 4">
            <a:extLst>
              <a:ext uri="{FF2B5EF4-FFF2-40B4-BE49-F238E27FC236}">
                <a16:creationId xmlns:a16="http://schemas.microsoft.com/office/drawing/2014/main" id="{7A7C9B9F-8E43-AD47-B9E5-89D8F233A1E6}"/>
              </a:ext>
            </a:extLst>
          </p:cNvPr>
          <p:cNvSpPr>
            <a:spLocks noGrp="1"/>
          </p:cNvSpPr>
          <p:nvPr>
            <p:ph type="sldNum" sz="quarter" idx="12"/>
          </p:nvPr>
        </p:nvSpPr>
        <p:spPr/>
        <p:txBody>
          <a:bodyPr/>
          <a:lstStyle/>
          <a:p>
            <a:fld id="{B53E2299-D094-43C1-9B79-3D602E9A50F2}" type="slidenum">
              <a:rPr lang="en-MY" smtClean="0"/>
              <a:t>‹#›</a:t>
            </a:fld>
            <a:endParaRPr lang="en-MY"/>
          </a:p>
        </p:txBody>
      </p:sp>
    </p:spTree>
    <p:extLst>
      <p:ext uri="{BB962C8B-B14F-4D97-AF65-F5344CB8AC3E}">
        <p14:creationId xmlns:p14="http://schemas.microsoft.com/office/powerpoint/2010/main" val="64942027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F99F653-3447-2D48-B4A8-0F62D04AC2E8}"/>
              </a:ext>
            </a:extLst>
          </p:cNvPr>
          <p:cNvSpPr>
            <a:spLocks noGrp="1"/>
          </p:cNvSpPr>
          <p:nvPr>
            <p:ph type="dt" sz="half" idx="10"/>
          </p:nvPr>
        </p:nvSpPr>
        <p:spPr/>
        <p:txBody>
          <a:bodyPr/>
          <a:lstStyle/>
          <a:p>
            <a:fld id="{45B50CA1-7299-4223-980A-82FAFF571CC5}" type="datetimeFigureOut">
              <a:rPr lang="en-MY" smtClean="0"/>
              <a:t>30/10/2020</a:t>
            </a:fld>
            <a:endParaRPr lang="en-MY"/>
          </a:p>
        </p:txBody>
      </p:sp>
      <p:sp>
        <p:nvSpPr>
          <p:cNvPr id="3" name="Footer Placeholder 2">
            <a:extLst>
              <a:ext uri="{FF2B5EF4-FFF2-40B4-BE49-F238E27FC236}">
                <a16:creationId xmlns:a16="http://schemas.microsoft.com/office/drawing/2014/main" id="{A0A485D9-B65A-524A-812E-455D30562CDE}"/>
              </a:ext>
            </a:extLst>
          </p:cNvPr>
          <p:cNvSpPr>
            <a:spLocks noGrp="1"/>
          </p:cNvSpPr>
          <p:nvPr>
            <p:ph type="ftr" sz="quarter" idx="11"/>
          </p:nvPr>
        </p:nvSpPr>
        <p:spPr/>
        <p:txBody>
          <a:bodyPr/>
          <a:lstStyle/>
          <a:p>
            <a:endParaRPr lang="en-MY"/>
          </a:p>
        </p:txBody>
      </p:sp>
      <p:sp>
        <p:nvSpPr>
          <p:cNvPr id="4" name="Slide Number Placeholder 3">
            <a:extLst>
              <a:ext uri="{FF2B5EF4-FFF2-40B4-BE49-F238E27FC236}">
                <a16:creationId xmlns:a16="http://schemas.microsoft.com/office/drawing/2014/main" id="{3B4E1C1C-F865-8841-8D76-8B4E49B263DF}"/>
              </a:ext>
            </a:extLst>
          </p:cNvPr>
          <p:cNvSpPr>
            <a:spLocks noGrp="1"/>
          </p:cNvSpPr>
          <p:nvPr>
            <p:ph type="sldNum" sz="quarter" idx="12"/>
          </p:nvPr>
        </p:nvSpPr>
        <p:spPr/>
        <p:txBody>
          <a:bodyPr/>
          <a:lstStyle/>
          <a:p>
            <a:fld id="{B53E2299-D094-43C1-9B79-3D602E9A50F2}" type="slidenum">
              <a:rPr lang="en-MY" smtClean="0"/>
              <a:t>‹#›</a:t>
            </a:fld>
            <a:endParaRPr lang="en-MY"/>
          </a:p>
        </p:txBody>
      </p:sp>
    </p:spTree>
    <p:extLst>
      <p:ext uri="{BB962C8B-B14F-4D97-AF65-F5344CB8AC3E}">
        <p14:creationId xmlns:p14="http://schemas.microsoft.com/office/powerpoint/2010/main" val="15889754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1A1059-2B04-654C-ADC1-A2373D783F5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E8CCBC8-257F-C940-9175-E5AAD5244B4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ACAB8B8-542E-9947-A9DD-0205ED35008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55B893F-F44F-3D44-B2CE-48910B62D595}"/>
              </a:ext>
            </a:extLst>
          </p:cNvPr>
          <p:cNvSpPr>
            <a:spLocks noGrp="1"/>
          </p:cNvSpPr>
          <p:nvPr>
            <p:ph type="dt" sz="half" idx="10"/>
          </p:nvPr>
        </p:nvSpPr>
        <p:spPr/>
        <p:txBody>
          <a:bodyPr/>
          <a:lstStyle/>
          <a:p>
            <a:fld id="{45B50CA1-7299-4223-980A-82FAFF571CC5}" type="datetimeFigureOut">
              <a:rPr lang="en-MY" smtClean="0"/>
              <a:t>30/10/2020</a:t>
            </a:fld>
            <a:endParaRPr lang="en-MY"/>
          </a:p>
        </p:txBody>
      </p:sp>
      <p:sp>
        <p:nvSpPr>
          <p:cNvPr id="6" name="Footer Placeholder 5">
            <a:extLst>
              <a:ext uri="{FF2B5EF4-FFF2-40B4-BE49-F238E27FC236}">
                <a16:creationId xmlns:a16="http://schemas.microsoft.com/office/drawing/2014/main" id="{479C5677-B675-AE4E-AF59-21736A9D29D5}"/>
              </a:ext>
            </a:extLst>
          </p:cNvPr>
          <p:cNvSpPr>
            <a:spLocks noGrp="1"/>
          </p:cNvSpPr>
          <p:nvPr>
            <p:ph type="ftr" sz="quarter" idx="11"/>
          </p:nvPr>
        </p:nvSpPr>
        <p:spPr/>
        <p:txBody>
          <a:bodyPr/>
          <a:lstStyle/>
          <a:p>
            <a:endParaRPr lang="en-MY"/>
          </a:p>
        </p:txBody>
      </p:sp>
      <p:sp>
        <p:nvSpPr>
          <p:cNvPr id="7" name="Slide Number Placeholder 6">
            <a:extLst>
              <a:ext uri="{FF2B5EF4-FFF2-40B4-BE49-F238E27FC236}">
                <a16:creationId xmlns:a16="http://schemas.microsoft.com/office/drawing/2014/main" id="{F047EA71-9FE6-AB41-9C43-C12E2701AB69}"/>
              </a:ext>
            </a:extLst>
          </p:cNvPr>
          <p:cNvSpPr>
            <a:spLocks noGrp="1"/>
          </p:cNvSpPr>
          <p:nvPr>
            <p:ph type="sldNum" sz="quarter" idx="12"/>
          </p:nvPr>
        </p:nvSpPr>
        <p:spPr/>
        <p:txBody>
          <a:bodyPr/>
          <a:lstStyle/>
          <a:p>
            <a:fld id="{B53E2299-D094-43C1-9B79-3D602E9A50F2}" type="slidenum">
              <a:rPr lang="en-MY" smtClean="0"/>
              <a:t>‹#›</a:t>
            </a:fld>
            <a:endParaRPr lang="en-MY"/>
          </a:p>
        </p:txBody>
      </p:sp>
    </p:spTree>
    <p:extLst>
      <p:ext uri="{BB962C8B-B14F-4D97-AF65-F5344CB8AC3E}">
        <p14:creationId xmlns:p14="http://schemas.microsoft.com/office/powerpoint/2010/main" val="104268608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BA0171-E12C-344B-A5AA-CABE708A4DC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2F5EFE7-3990-D84D-A1DB-EAD02642815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87EBC4A-C783-ED49-8EE4-D11144DF700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6043134-DC55-2E42-9E35-A9ED51F668D1}"/>
              </a:ext>
            </a:extLst>
          </p:cNvPr>
          <p:cNvSpPr>
            <a:spLocks noGrp="1"/>
          </p:cNvSpPr>
          <p:nvPr>
            <p:ph type="dt" sz="half" idx="10"/>
          </p:nvPr>
        </p:nvSpPr>
        <p:spPr/>
        <p:txBody>
          <a:bodyPr/>
          <a:lstStyle/>
          <a:p>
            <a:fld id="{45B50CA1-7299-4223-980A-82FAFF571CC5}" type="datetimeFigureOut">
              <a:rPr lang="en-MY" smtClean="0"/>
              <a:t>30/10/2020</a:t>
            </a:fld>
            <a:endParaRPr lang="en-MY"/>
          </a:p>
        </p:txBody>
      </p:sp>
      <p:sp>
        <p:nvSpPr>
          <p:cNvPr id="6" name="Footer Placeholder 5">
            <a:extLst>
              <a:ext uri="{FF2B5EF4-FFF2-40B4-BE49-F238E27FC236}">
                <a16:creationId xmlns:a16="http://schemas.microsoft.com/office/drawing/2014/main" id="{8CBD4E11-006F-724C-BCA1-7D827467D5B3}"/>
              </a:ext>
            </a:extLst>
          </p:cNvPr>
          <p:cNvSpPr>
            <a:spLocks noGrp="1"/>
          </p:cNvSpPr>
          <p:nvPr>
            <p:ph type="ftr" sz="quarter" idx="11"/>
          </p:nvPr>
        </p:nvSpPr>
        <p:spPr/>
        <p:txBody>
          <a:bodyPr/>
          <a:lstStyle/>
          <a:p>
            <a:endParaRPr lang="en-MY"/>
          </a:p>
        </p:txBody>
      </p:sp>
      <p:sp>
        <p:nvSpPr>
          <p:cNvPr id="7" name="Slide Number Placeholder 6">
            <a:extLst>
              <a:ext uri="{FF2B5EF4-FFF2-40B4-BE49-F238E27FC236}">
                <a16:creationId xmlns:a16="http://schemas.microsoft.com/office/drawing/2014/main" id="{4484FB27-FF6B-CC44-90AC-953A48581EE4}"/>
              </a:ext>
            </a:extLst>
          </p:cNvPr>
          <p:cNvSpPr>
            <a:spLocks noGrp="1"/>
          </p:cNvSpPr>
          <p:nvPr>
            <p:ph type="sldNum" sz="quarter" idx="12"/>
          </p:nvPr>
        </p:nvSpPr>
        <p:spPr/>
        <p:txBody>
          <a:bodyPr/>
          <a:lstStyle/>
          <a:p>
            <a:fld id="{B53E2299-D094-43C1-9B79-3D602E9A50F2}" type="slidenum">
              <a:rPr lang="en-MY" smtClean="0"/>
              <a:t>‹#›</a:t>
            </a:fld>
            <a:endParaRPr lang="en-MY"/>
          </a:p>
        </p:txBody>
      </p:sp>
    </p:spTree>
    <p:extLst>
      <p:ext uri="{BB962C8B-B14F-4D97-AF65-F5344CB8AC3E}">
        <p14:creationId xmlns:p14="http://schemas.microsoft.com/office/powerpoint/2010/main" val="9307108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6E03B93-4E5F-3B43-A23F-AB6034E7518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D1FE3D4-BC50-CC46-90F1-260E753F68B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581F193-5290-8D4C-A1B1-B79F7813186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smtClean="0"/>
              <a:t>10/30/20</a:t>
            </a:fld>
            <a:endParaRPr lang="en-US" dirty="0"/>
          </a:p>
        </p:txBody>
      </p:sp>
      <p:sp>
        <p:nvSpPr>
          <p:cNvPr id="5" name="Footer Placeholder 4">
            <a:extLst>
              <a:ext uri="{FF2B5EF4-FFF2-40B4-BE49-F238E27FC236}">
                <a16:creationId xmlns:a16="http://schemas.microsoft.com/office/drawing/2014/main" id="{1BE34762-B656-634F-8453-57E7C67793F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37D05AA7-50B0-A74E-9630-D04336D6583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smtClean="0"/>
              <a:t>‹#›</a:t>
            </a:fld>
            <a:endParaRPr lang="en-US" dirty="0"/>
          </a:p>
        </p:txBody>
      </p:sp>
    </p:spTree>
    <p:extLst>
      <p:ext uri="{BB962C8B-B14F-4D97-AF65-F5344CB8AC3E}">
        <p14:creationId xmlns:p14="http://schemas.microsoft.com/office/powerpoint/2010/main" val="694714820"/>
      </p:ext>
    </p:extLst>
  </p:cSld>
  <p:clrMap bg1="lt1" tx1="dk1" bg2="lt2" tx2="dk2" accent1="accent1" accent2="accent2" accent3="accent3" accent4="accent4" accent5="accent5" accent6="accent6" hlink="hlink" folHlink="folHlink"/>
  <p:sldLayoutIdLst>
    <p:sldLayoutId id="2147483785" r:id="rId1"/>
    <p:sldLayoutId id="2147483786" r:id="rId2"/>
    <p:sldLayoutId id="2147483787" r:id="rId3"/>
    <p:sldLayoutId id="2147483788" r:id="rId4"/>
    <p:sldLayoutId id="2147483789" r:id="rId5"/>
    <p:sldLayoutId id="2147483790" r:id="rId6"/>
    <p:sldLayoutId id="2147483791" r:id="rId7"/>
    <p:sldLayoutId id="2147483792" r:id="rId8"/>
    <p:sldLayoutId id="2147483793" r:id="rId9"/>
    <p:sldLayoutId id="2147483794" r:id="rId10"/>
    <p:sldLayoutId id="2147483795" r:id="rId11"/>
    <p:sldLayoutId id="2147483796" r:id="rId12"/>
    <p:sldLayoutId id="2147483689" r:id="rId13"/>
    <p:sldLayoutId id="2147483690" r:id="rId14"/>
    <p:sldLayoutId id="2147483691" r:id="rId15"/>
  </p:sldLayoutIdLst>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tiff"/></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1.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1.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1.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1.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24.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1.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1.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1.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28.xml"/><Relationship Id="rId1" Type="http://schemas.openxmlformats.org/officeDocument/2006/relationships/slideLayout" Target="../slideLayouts/slideLayout1.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130.xml"/><Relationship Id="rId1" Type="http://schemas.openxmlformats.org/officeDocument/2006/relationships/slideLayout" Target="../slideLayouts/slideLayout1.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131.xml"/><Relationship Id="rId1" Type="http://schemas.openxmlformats.org/officeDocument/2006/relationships/slideLayout" Target="../slideLayouts/slideLayout1.xml"/></Relationships>
</file>

<file path=ppt/slides/_rels/slide132.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132.xml"/><Relationship Id="rId1" Type="http://schemas.openxmlformats.org/officeDocument/2006/relationships/slideLayout" Target="../slideLayouts/slideLayout1.xml"/><Relationship Id="rId5" Type="http://schemas.openxmlformats.org/officeDocument/2006/relationships/hyperlink" Target="https://creativecommons.org/licenses/by/3.0/" TargetMode="External"/><Relationship Id="rId4" Type="http://schemas.openxmlformats.org/officeDocument/2006/relationships/hyperlink" Target="https://courses.lumenlearning.com/waymaker-psychology/chapter/psych-in-real-life-consciousness-and-blindsight/" TargetMode="Externa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133.xml"/><Relationship Id="rId1" Type="http://schemas.openxmlformats.org/officeDocument/2006/relationships/slideLayout" Target="../slideLayouts/slideLayout1.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34.xml"/><Relationship Id="rId1" Type="http://schemas.openxmlformats.org/officeDocument/2006/relationships/slideLayout" Target="../slideLayouts/slideLayout1.xml"/></Relationships>
</file>

<file path=ppt/slides/_rels/slide13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35.xml"/><Relationship Id="rId1" Type="http://schemas.openxmlformats.org/officeDocument/2006/relationships/slideLayout" Target="../slideLayouts/slideLayout1.xml"/><Relationship Id="rId5" Type="http://schemas.openxmlformats.org/officeDocument/2006/relationships/image" Target="../media/image30.png"/><Relationship Id="rId4" Type="http://schemas.openxmlformats.org/officeDocument/2006/relationships/image" Target="../media/image29.png"/></Relationships>
</file>

<file path=ppt/slides/_rels/slide13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36.xml"/><Relationship Id="rId1" Type="http://schemas.openxmlformats.org/officeDocument/2006/relationships/slideLayout" Target="../slideLayouts/slideLayout1.xml"/><Relationship Id="rId5" Type="http://schemas.openxmlformats.org/officeDocument/2006/relationships/image" Target="../media/image32.png"/><Relationship Id="rId4" Type="http://schemas.openxmlformats.org/officeDocument/2006/relationships/hyperlink" Target="http://machinerysafety101.com/category/news/" TargetMode="External"/></Relationships>
</file>

<file path=ppt/slides/_rels/slide13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37.xml"/><Relationship Id="rId1" Type="http://schemas.openxmlformats.org/officeDocument/2006/relationships/slideLayout" Target="../slideLayouts/slideLayout1.xml"/><Relationship Id="rId4" Type="http://schemas.openxmlformats.org/officeDocument/2006/relationships/image" Target="../media/image34.png"/></Relationships>
</file>

<file path=ppt/slides/_rels/slide13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38.xml"/><Relationship Id="rId1" Type="http://schemas.openxmlformats.org/officeDocument/2006/relationships/slideLayout" Target="../slideLayouts/slideLayout1.xml"/><Relationship Id="rId4" Type="http://schemas.openxmlformats.org/officeDocument/2006/relationships/hyperlink" Target="http://machinerysafety101.com/category/news/" TargetMode="External"/></Relationships>
</file>

<file path=ppt/slides/_rels/slide13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39.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140.xml"/><Relationship Id="rId1" Type="http://schemas.openxmlformats.org/officeDocument/2006/relationships/slideLayout" Target="../slideLayouts/slideLayout1.xml"/></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141.xml"/><Relationship Id="rId1" Type="http://schemas.openxmlformats.org/officeDocument/2006/relationships/slideLayout" Target="../slideLayouts/slideLayout1.xml"/></Relationships>
</file>

<file path=ppt/slides/_rels/slide142.xml.rels><?xml version="1.0" encoding="UTF-8" standalone="yes"?>
<Relationships xmlns="http://schemas.openxmlformats.org/package/2006/relationships"><Relationship Id="rId2" Type="http://schemas.openxmlformats.org/officeDocument/2006/relationships/notesSlide" Target="../notesSlides/notesSlide142.xml"/><Relationship Id="rId1" Type="http://schemas.openxmlformats.org/officeDocument/2006/relationships/slideLayout" Target="../slideLayouts/slideLayout1.xml"/></Relationships>
</file>

<file path=ppt/slides/_rels/slide143.xml.rels><?xml version="1.0" encoding="UTF-8" standalone="yes"?>
<Relationships xmlns="http://schemas.openxmlformats.org/package/2006/relationships"><Relationship Id="rId2" Type="http://schemas.openxmlformats.org/officeDocument/2006/relationships/notesSlide" Target="../notesSlides/notesSlide143.xml"/><Relationship Id="rId1" Type="http://schemas.openxmlformats.org/officeDocument/2006/relationships/slideLayout" Target="../slideLayouts/slideLayout1.xml"/></Relationships>
</file>

<file path=ppt/slides/_rels/slide144.xml.rels><?xml version="1.0" encoding="UTF-8" standalone="yes"?>
<Relationships xmlns="http://schemas.openxmlformats.org/package/2006/relationships"><Relationship Id="rId2" Type="http://schemas.openxmlformats.org/officeDocument/2006/relationships/notesSlide" Target="../notesSlides/notesSlide144.xml"/><Relationship Id="rId1" Type="http://schemas.openxmlformats.org/officeDocument/2006/relationships/slideLayout" Target="../slideLayouts/slideLayout1.xml"/></Relationships>
</file>

<file path=ppt/slides/_rels/slide145.xml.rels><?xml version="1.0" encoding="UTF-8" standalone="yes"?>
<Relationships xmlns="http://schemas.openxmlformats.org/package/2006/relationships"><Relationship Id="rId2" Type="http://schemas.openxmlformats.org/officeDocument/2006/relationships/notesSlide" Target="../notesSlides/notesSlide145.xml"/><Relationship Id="rId1" Type="http://schemas.openxmlformats.org/officeDocument/2006/relationships/slideLayout" Target="../slideLayouts/slideLayout1.xml"/></Relationships>
</file>

<file path=ppt/slides/_rels/slide146.xml.rels><?xml version="1.0" encoding="UTF-8" standalone="yes"?>
<Relationships xmlns="http://schemas.openxmlformats.org/package/2006/relationships"><Relationship Id="rId2" Type="http://schemas.openxmlformats.org/officeDocument/2006/relationships/notesSlide" Target="../notesSlides/notesSlide146.xml"/><Relationship Id="rId1" Type="http://schemas.openxmlformats.org/officeDocument/2006/relationships/slideLayout" Target="../slideLayouts/slideLayout1.xml"/></Relationships>
</file>

<file path=ppt/slides/_rels/slide147.xml.rels><?xml version="1.0" encoding="UTF-8" standalone="yes"?>
<Relationships xmlns="http://schemas.openxmlformats.org/package/2006/relationships"><Relationship Id="rId2" Type="http://schemas.openxmlformats.org/officeDocument/2006/relationships/notesSlide" Target="../notesSlides/notesSlide147.xml"/><Relationship Id="rId1" Type="http://schemas.openxmlformats.org/officeDocument/2006/relationships/slideLayout" Target="../slideLayouts/slideLayout1.xml"/></Relationships>
</file>

<file path=ppt/slides/_rels/slide148.xml.rels><?xml version="1.0" encoding="UTF-8" standalone="yes"?>
<Relationships xmlns="http://schemas.openxmlformats.org/package/2006/relationships"><Relationship Id="rId2" Type="http://schemas.openxmlformats.org/officeDocument/2006/relationships/notesSlide" Target="../notesSlides/notesSlide148.xml"/><Relationship Id="rId1" Type="http://schemas.openxmlformats.org/officeDocument/2006/relationships/slideLayout" Target="../slideLayouts/slideLayout1.xml"/></Relationships>
</file>

<file path=ppt/slides/_rels/slide149.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50.xml.rels><?xml version="1.0" encoding="UTF-8" standalone="yes"?>
<Relationships xmlns="http://schemas.openxmlformats.org/package/2006/relationships"><Relationship Id="rId2" Type="http://schemas.openxmlformats.org/officeDocument/2006/relationships/notesSlide" Target="../notesSlides/notesSlide149.xml"/><Relationship Id="rId1" Type="http://schemas.openxmlformats.org/officeDocument/2006/relationships/slideLayout" Target="../slideLayouts/slideLayout1.xml"/></Relationships>
</file>

<file path=ppt/slides/_rels/slide151.xml.rels><?xml version="1.0" encoding="UTF-8" standalone="yes"?>
<Relationships xmlns="http://schemas.openxmlformats.org/package/2006/relationships"><Relationship Id="rId2" Type="http://schemas.openxmlformats.org/officeDocument/2006/relationships/notesSlide" Target="../notesSlides/notesSlide150.xml"/><Relationship Id="rId1" Type="http://schemas.openxmlformats.org/officeDocument/2006/relationships/slideLayout" Target="../slideLayouts/slideLayout1.xml"/></Relationships>
</file>

<file path=ppt/slides/_rels/slide152.xml.rels><?xml version="1.0" encoding="UTF-8" standalone="yes"?>
<Relationships xmlns="http://schemas.openxmlformats.org/package/2006/relationships"><Relationship Id="rId2" Type="http://schemas.openxmlformats.org/officeDocument/2006/relationships/notesSlide" Target="../notesSlides/notesSlide151.xml"/><Relationship Id="rId1" Type="http://schemas.openxmlformats.org/officeDocument/2006/relationships/slideLayout" Target="../slideLayouts/slideLayout1.xml"/></Relationships>
</file>

<file path=ppt/slides/_rels/slide153.xml.rels><?xml version="1.0" encoding="UTF-8" standalone="yes"?>
<Relationships xmlns="http://schemas.openxmlformats.org/package/2006/relationships"><Relationship Id="rId2" Type="http://schemas.openxmlformats.org/officeDocument/2006/relationships/notesSlide" Target="../notesSlides/notesSlide152.xml"/><Relationship Id="rId1" Type="http://schemas.openxmlformats.org/officeDocument/2006/relationships/slideLayout" Target="../slideLayouts/slideLayout1.xml"/></Relationships>
</file>

<file path=ppt/slides/_rels/slide154.xml.rels><?xml version="1.0" encoding="UTF-8" standalone="yes"?>
<Relationships xmlns="http://schemas.openxmlformats.org/package/2006/relationships"><Relationship Id="rId2" Type="http://schemas.openxmlformats.org/officeDocument/2006/relationships/notesSlide" Target="../notesSlides/notesSlide153.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12.xml"/><Relationship Id="rId5" Type="http://schemas.openxmlformats.org/officeDocument/2006/relationships/image" Target="../media/image5.jpg"/><Relationship Id="rId4" Type="http://schemas.openxmlformats.org/officeDocument/2006/relationships/image" Target="../media/image4.jp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6.tiff"/><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17.tiff"/></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12.xml"/><Relationship Id="rId5" Type="http://schemas.openxmlformats.org/officeDocument/2006/relationships/image" Target="../media/image8.jpeg"/><Relationship Id="rId4" Type="http://schemas.openxmlformats.org/officeDocument/2006/relationships/image" Target="../media/image7.jpe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8.tiff"/><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8.tiff"/><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8.jpeg"/><Relationship Id="rId4" Type="http://schemas.openxmlformats.org/officeDocument/2006/relationships/image" Target="../media/image7.jpe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12.xml"/><Relationship Id="rId5" Type="http://schemas.openxmlformats.org/officeDocument/2006/relationships/image" Target="../media/image8.jpeg"/><Relationship Id="rId4" Type="http://schemas.openxmlformats.org/officeDocument/2006/relationships/image" Target="../media/image7.jpe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61.xml"/><Relationship Id="rId1" Type="http://schemas.openxmlformats.org/officeDocument/2006/relationships/slideLayout" Target="../slideLayouts/slideLayout12.xml"/><Relationship Id="rId5" Type="http://schemas.openxmlformats.org/officeDocument/2006/relationships/image" Target="../media/image5.jpg"/><Relationship Id="rId4" Type="http://schemas.openxmlformats.org/officeDocument/2006/relationships/image" Target="../media/image4.jpg"/></Relationships>
</file>

<file path=ppt/slides/_rels/slide62.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62.xml"/><Relationship Id="rId1" Type="http://schemas.openxmlformats.org/officeDocument/2006/relationships/slideLayout" Target="../slideLayouts/slideLayout2.xml"/><Relationship Id="rId6" Type="http://schemas.openxmlformats.org/officeDocument/2006/relationships/image" Target="../media/image5.jpg"/><Relationship Id="rId5" Type="http://schemas.openxmlformats.org/officeDocument/2006/relationships/image" Target="../media/image21.jpeg"/><Relationship Id="rId4" Type="http://schemas.openxmlformats.org/officeDocument/2006/relationships/image" Target="../media/image20.jpeg"/></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70.xml"/><Relationship Id="rId1" Type="http://schemas.openxmlformats.org/officeDocument/2006/relationships/slideLayout" Target="../slideLayouts/slideLayout2.xml"/><Relationship Id="rId4" Type="http://schemas.openxmlformats.org/officeDocument/2006/relationships/image" Target="../media/image23.svg"/></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8.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8.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94.xml"/><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26.png"/></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385" name="Rectangle 1">
            <a:extLst>
              <a:ext uri="{FF2B5EF4-FFF2-40B4-BE49-F238E27FC236}">
                <a16:creationId xmlns:a16="http://schemas.microsoft.com/office/drawing/2014/main" id="{4A0DEB43-D263-46E0-AA0B-791C476ACC16}"/>
              </a:ext>
            </a:extLst>
          </p:cNvPr>
          <p:cNvSpPr>
            <a:spLocks noGrp="1" noChangeArrowheads="1"/>
          </p:cNvSpPr>
          <p:nvPr>
            <p:ph type="ctrTitle"/>
          </p:nvPr>
        </p:nvSpPr>
        <p:spPr>
          <a:xfrm>
            <a:off x="629640" y="630936"/>
            <a:ext cx="5895058" cy="2702018"/>
          </a:xfrm>
          <a:noFill/>
        </p:spPr>
        <p:txBody>
          <a:bodyPr anchor="b">
            <a:normAutofit fontScale="90000"/>
          </a:bodyPr>
          <a:lstStyle/>
          <a:p>
            <a:pPr algn="l"/>
            <a:r>
              <a:rPr lang="en-US" altLang="en-US" sz="4100" b="1" dirty="0">
                <a:latin typeface="Quire Sans Pro Light" panose="020B0302040400020003" pitchFamily="34" charset="0"/>
                <a:cs typeface="Helvetica" panose="020B0604020202020204" pitchFamily="34" charset="0"/>
                <a:sym typeface="Helvetica" panose="020B0604020202020204" pitchFamily="34" charset="0"/>
              </a:rPr>
              <a:t>How to Create an Easy Coaching Membership That Changes Lives and Gives You An Amazing Lifestyle</a:t>
            </a:r>
            <a:br>
              <a:rPr lang="en-US" altLang="en-US" sz="4100" b="1" dirty="0">
                <a:latin typeface="Quire Sans Pro Light" panose="020B0302040400020003" pitchFamily="34" charset="0"/>
                <a:cs typeface="Helvetica" panose="020B0604020202020204" pitchFamily="34" charset="0"/>
                <a:sym typeface="Helvetica" panose="020B0604020202020204" pitchFamily="34" charset="0"/>
              </a:rPr>
            </a:br>
            <a:endParaRPr lang="en-US" altLang="en-US" sz="4100" dirty="0">
              <a:latin typeface="Helvetica" panose="020B0604020202020204" pitchFamily="34" charset="0"/>
              <a:sym typeface="Helvetica" panose="020B0604020202020204" pitchFamily="34" charset="0"/>
            </a:endParaRPr>
          </a:p>
        </p:txBody>
      </p:sp>
      <p:pic>
        <p:nvPicPr>
          <p:cNvPr id="3" name="Picture 2">
            <a:extLst>
              <a:ext uri="{FF2B5EF4-FFF2-40B4-BE49-F238E27FC236}">
                <a16:creationId xmlns:a16="http://schemas.microsoft.com/office/drawing/2014/main" id="{47D95B56-9678-9542-9624-7743C46028B0}"/>
              </a:ext>
            </a:extLst>
          </p:cNvPr>
          <p:cNvPicPr>
            <a:picLocks noChangeAspect="1"/>
          </p:cNvPicPr>
          <p:nvPr/>
        </p:nvPicPr>
        <p:blipFill rotWithShape="1">
          <a:blip r:embed="rId3"/>
          <a:srcRect l="10321" r="41997" b="4"/>
          <a:stretch/>
        </p:blipFill>
        <p:spPr>
          <a:xfrm>
            <a:off x="7002101" y="312535"/>
            <a:ext cx="2087130" cy="2888826"/>
          </a:xfrm>
          <a:prstGeom prst="rect">
            <a:avLst/>
          </a:prstGeom>
        </p:spPr>
      </p:pic>
      <p:pic>
        <p:nvPicPr>
          <p:cNvPr id="2" name="Picture 1">
            <a:extLst>
              <a:ext uri="{FF2B5EF4-FFF2-40B4-BE49-F238E27FC236}">
                <a16:creationId xmlns:a16="http://schemas.microsoft.com/office/drawing/2014/main" id="{D463CE65-B91E-CF4E-8EDF-7AE0DA26394F}"/>
              </a:ext>
            </a:extLst>
          </p:cNvPr>
          <p:cNvPicPr>
            <a:picLocks noChangeAspect="1"/>
          </p:cNvPicPr>
          <p:nvPr/>
        </p:nvPicPr>
        <p:blipFill rotWithShape="1">
          <a:blip r:embed="rId4"/>
          <a:srcRect r="-2" b="2600"/>
          <a:stretch/>
        </p:blipFill>
        <p:spPr>
          <a:xfrm>
            <a:off x="7002101" y="3315510"/>
            <a:ext cx="4335274" cy="2818513"/>
          </a:xfrm>
          <a:prstGeom prst="rect">
            <a:avLst/>
          </a:prstGeom>
        </p:spPr>
      </p:pic>
    </p:spTree>
    <p:extLst>
      <p:ext uri="{BB962C8B-B14F-4D97-AF65-F5344CB8AC3E}">
        <p14:creationId xmlns:p14="http://schemas.microsoft.com/office/powerpoint/2010/main" val="101849386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E23A962-3FD6-BB45-A7D8-EDF951E59671}"/>
              </a:ext>
            </a:extLst>
          </p:cNvPr>
          <p:cNvSpPr>
            <a:spLocks noGrp="1"/>
          </p:cNvSpPr>
          <p:nvPr>
            <p:ph idx="1"/>
          </p:nvPr>
        </p:nvSpPr>
        <p:spPr>
          <a:xfrm>
            <a:off x="657725" y="839035"/>
            <a:ext cx="6140117" cy="4972217"/>
          </a:xfr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ormAutofit lnSpcReduction="10000"/>
          </a:bodyPr>
          <a:lstStyle/>
          <a:p>
            <a:pPr marL="0" indent="0">
              <a:lnSpc>
                <a:spcPct val="150000"/>
              </a:lnSpc>
              <a:buNone/>
            </a:pPr>
            <a:r>
              <a:rPr lang="en-US" sz="3600"/>
              <a:t>You Are A 1-1 Consultant</a:t>
            </a:r>
          </a:p>
          <a:p>
            <a:pPr marL="0" indent="0">
              <a:lnSpc>
                <a:spcPct val="150000"/>
              </a:lnSpc>
              <a:buNone/>
            </a:pPr>
            <a:r>
              <a:rPr lang="en-US" sz="3600"/>
              <a:t>You Want To Transition To Guided Implementation With Your Clients, </a:t>
            </a:r>
          </a:p>
          <a:p>
            <a:pPr marL="0" indent="0">
              <a:lnSpc>
                <a:spcPct val="150000"/>
              </a:lnSpc>
              <a:buNone/>
            </a:pPr>
            <a:r>
              <a:rPr lang="en-US" sz="3600"/>
              <a:t>Instead Of You Teaching Everyone 1-1</a:t>
            </a:r>
            <a:endParaRPr lang="en-US"/>
          </a:p>
        </p:txBody>
      </p:sp>
      <p:pic>
        <p:nvPicPr>
          <p:cNvPr id="11" name="Picture 10">
            <a:extLst>
              <a:ext uri="{FF2B5EF4-FFF2-40B4-BE49-F238E27FC236}">
                <a16:creationId xmlns:a16="http://schemas.microsoft.com/office/drawing/2014/main" id="{FC9E0C04-43B2-4396-81EE-E1C32EC23286}"/>
              </a:ext>
            </a:extLst>
          </p:cNvPr>
          <p:cNvPicPr>
            <a:picLocks noChangeAspect="1"/>
          </p:cNvPicPr>
          <p:nvPr/>
        </p:nvPicPr>
        <p:blipFill>
          <a:blip r:embed="rId3"/>
          <a:stretch>
            <a:fillRect/>
          </a:stretch>
        </p:blipFill>
        <p:spPr>
          <a:xfrm>
            <a:off x="7267074" y="2009942"/>
            <a:ext cx="4406233" cy="358006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73182906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3" name="Content Placeholder 2">
            <a:extLst>
              <a:ext uri="{FF2B5EF4-FFF2-40B4-BE49-F238E27FC236}">
                <a16:creationId xmlns:a16="http://schemas.microsoft.com/office/drawing/2014/main" id="{4CE97828-AFF6-420D-898A-6D0ACD3C0EF3}"/>
              </a:ext>
            </a:extLst>
          </p:cNvPr>
          <p:cNvSpPr>
            <a:spLocks noGrp="1"/>
          </p:cNvSpPr>
          <p:nvPr>
            <p:ph idx="1"/>
          </p:nvPr>
        </p:nvSpPr>
        <p:spPr>
          <a:xfrm>
            <a:off x="1066800" y="610142"/>
            <a:ext cx="10058400" cy="5343186"/>
          </a:xfrm>
        </p:spPr>
        <p:txBody>
          <a:bodyPr>
            <a:normAutofit/>
          </a:bodyPr>
          <a:lstStyle/>
          <a:p>
            <a:pPr marL="0" indent="0" algn="ctr">
              <a:buNone/>
            </a:pPr>
            <a:r>
              <a:rPr lang="en-US" sz="4400" b="1">
                <a:solidFill>
                  <a:schemeClr val="accent5">
                    <a:lumMod val="75000"/>
                  </a:schemeClr>
                </a:solidFill>
              </a:rPr>
              <a:t>Very Important Note on Launching</a:t>
            </a:r>
          </a:p>
          <a:p>
            <a:pPr marL="0" indent="0" algn="ctr">
              <a:buNone/>
            </a:pPr>
            <a:endParaRPr lang="en-US" sz="3300" b="1">
              <a:solidFill>
                <a:schemeClr val="tx1"/>
              </a:solidFill>
            </a:endParaRPr>
          </a:p>
          <a:p>
            <a:r>
              <a:rPr lang="en-US" sz="3300" b="1"/>
              <a:t>Don’t believe all the hype that it has to take 6 months and have 1000 pages and all of that . . .</a:t>
            </a:r>
          </a:p>
          <a:p>
            <a:endParaRPr lang="en-US" sz="3300" b="1"/>
          </a:p>
          <a:p>
            <a:r>
              <a:rPr lang="en-US" sz="3300" b="1"/>
              <a:t>You can literally launch with a squeeze page and a short slide deck and an order form . . .</a:t>
            </a:r>
          </a:p>
        </p:txBody>
      </p:sp>
    </p:spTree>
    <p:extLst>
      <p:ext uri="{BB962C8B-B14F-4D97-AF65-F5344CB8AC3E}">
        <p14:creationId xmlns:p14="http://schemas.microsoft.com/office/powerpoint/2010/main" val="164941566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3" name="Content Placeholder 2">
            <a:extLst>
              <a:ext uri="{FF2B5EF4-FFF2-40B4-BE49-F238E27FC236}">
                <a16:creationId xmlns:a16="http://schemas.microsoft.com/office/drawing/2014/main" id="{4CE97828-AFF6-420D-898A-6D0ACD3C0EF3}"/>
              </a:ext>
            </a:extLst>
          </p:cNvPr>
          <p:cNvSpPr>
            <a:spLocks noGrp="1"/>
          </p:cNvSpPr>
          <p:nvPr>
            <p:ph idx="1"/>
          </p:nvPr>
        </p:nvSpPr>
        <p:spPr>
          <a:xfrm>
            <a:off x="1066800" y="610142"/>
            <a:ext cx="10058400" cy="5343186"/>
          </a:xfrm>
        </p:spPr>
        <p:txBody>
          <a:bodyPr>
            <a:normAutofit/>
          </a:bodyPr>
          <a:lstStyle/>
          <a:p>
            <a:pPr marL="0" indent="0" algn="ctr">
              <a:buNone/>
            </a:pPr>
            <a:r>
              <a:rPr lang="en-US" sz="4400" b="1">
                <a:solidFill>
                  <a:schemeClr val="accent5">
                    <a:lumMod val="75000"/>
                  </a:schemeClr>
                </a:solidFill>
              </a:rPr>
              <a:t>Very Important Note on Launching</a:t>
            </a:r>
          </a:p>
          <a:p>
            <a:pPr marL="0" indent="0" algn="ctr">
              <a:buNone/>
            </a:pPr>
            <a:endParaRPr lang="en-US" sz="3300" b="1">
              <a:solidFill>
                <a:schemeClr val="tx1"/>
              </a:solidFill>
            </a:endParaRPr>
          </a:p>
          <a:p>
            <a:r>
              <a:rPr lang="en-US" sz="3300" b="1"/>
              <a:t>Seriously . . . You are launching a consulting or coaching program</a:t>
            </a:r>
          </a:p>
          <a:p>
            <a:endParaRPr lang="en-US" sz="3300" b="1"/>
          </a:p>
          <a:p>
            <a:r>
              <a:rPr lang="en-US" sz="3300" b="1"/>
              <a:t>Not rocket science and not a zillion lessons</a:t>
            </a:r>
          </a:p>
          <a:p>
            <a:r>
              <a:rPr lang="en-US" sz="3300" b="1"/>
              <a:t>You can literally launch with NO LESSONS CREATED</a:t>
            </a:r>
          </a:p>
          <a:p>
            <a:endParaRPr lang="en-US" sz="3300" b="1"/>
          </a:p>
          <a:p>
            <a:r>
              <a:rPr lang="en-US" sz="3300" b="1"/>
              <a:t>And teach the FIRST LESSON to the FIRST CLIENT</a:t>
            </a:r>
          </a:p>
        </p:txBody>
      </p:sp>
    </p:spTree>
    <p:extLst>
      <p:ext uri="{BB962C8B-B14F-4D97-AF65-F5344CB8AC3E}">
        <p14:creationId xmlns:p14="http://schemas.microsoft.com/office/powerpoint/2010/main" val="330927081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3" name="Content Placeholder 2">
            <a:extLst>
              <a:ext uri="{FF2B5EF4-FFF2-40B4-BE49-F238E27FC236}">
                <a16:creationId xmlns:a16="http://schemas.microsoft.com/office/drawing/2014/main" id="{4CE97828-AFF6-420D-898A-6D0ACD3C0EF3}"/>
              </a:ext>
            </a:extLst>
          </p:cNvPr>
          <p:cNvSpPr>
            <a:spLocks noGrp="1"/>
          </p:cNvSpPr>
          <p:nvPr>
            <p:ph idx="1"/>
          </p:nvPr>
        </p:nvSpPr>
        <p:spPr>
          <a:xfrm>
            <a:off x="1066800" y="610142"/>
            <a:ext cx="10058400" cy="5343186"/>
          </a:xfrm>
        </p:spPr>
        <p:txBody>
          <a:bodyPr>
            <a:normAutofit/>
          </a:bodyPr>
          <a:lstStyle/>
          <a:p>
            <a:pPr marL="0" indent="0" algn="ctr">
              <a:buNone/>
            </a:pPr>
            <a:r>
              <a:rPr lang="en-US" sz="4400" b="1">
                <a:solidFill>
                  <a:schemeClr val="accent5">
                    <a:lumMod val="75000"/>
                  </a:schemeClr>
                </a:solidFill>
              </a:rPr>
              <a:t>I’ve done launches in 2 days</a:t>
            </a:r>
          </a:p>
          <a:p>
            <a:pPr marL="0" indent="0" algn="ctr">
              <a:buNone/>
            </a:pPr>
            <a:endParaRPr lang="en-US" sz="3300" b="1">
              <a:solidFill>
                <a:schemeClr val="tx1"/>
              </a:solidFill>
            </a:endParaRPr>
          </a:p>
          <a:p>
            <a:r>
              <a:rPr lang="en-US" sz="3300" b="1"/>
              <a:t>That doesn’t mean you have to . . .</a:t>
            </a:r>
          </a:p>
          <a:p>
            <a:r>
              <a:rPr lang="en-US" sz="3300" b="1"/>
              <a:t>But you shouldn’t use 6 months as some target . . .</a:t>
            </a:r>
          </a:p>
          <a:p>
            <a:endParaRPr lang="en-US" sz="3300" b="1"/>
          </a:p>
          <a:p>
            <a:r>
              <a:rPr lang="en-US" sz="3300" b="1"/>
              <a:t>You can launch as soon as you are ready, which pretty much means you have designed your program the way I taught today, set up the basics, and you are ready to get scared and get your first client</a:t>
            </a:r>
          </a:p>
        </p:txBody>
      </p:sp>
    </p:spTree>
    <p:extLst>
      <p:ext uri="{BB962C8B-B14F-4D97-AF65-F5344CB8AC3E}">
        <p14:creationId xmlns:p14="http://schemas.microsoft.com/office/powerpoint/2010/main" val="119002558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3" name="Content Placeholder 2">
            <a:extLst>
              <a:ext uri="{FF2B5EF4-FFF2-40B4-BE49-F238E27FC236}">
                <a16:creationId xmlns:a16="http://schemas.microsoft.com/office/drawing/2014/main" id="{4CE97828-AFF6-420D-898A-6D0ACD3C0EF3}"/>
              </a:ext>
            </a:extLst>
          </p:cNvPr>
          <p:cNvSpPr>
            <a:spLocks noGrp="1"/>
          </p:cNvSpPr>
          <p:nvPr>
            <p:ph idx="1"/>
          </p:nvPr>
        </p:nvSpPr>
        <p:spPr>
          <a:xfrm>
            <a:off x="1066800" y="610142"/>
            <a:ext cx="10058400" cy="5343186"/>
          </a:xfrm>
        </p:spPr>
        <p:txBody>
          <a:bodyPr>
            <a:normAutofit lnSpcReduction="10000"/>
          </a:bodyPr>
          <a:lstStyle/>
          <a:p>
            <a:pPr marL="0" indent="0" algn="ctr">
              <a:buNone/>
            </a:pPr>
            <a:r>
              <a:rPr lang="en-US" sz="4400" b="1">
                <a:solidFill>
                  <a:schemeClr val="accent5">
                    <a:lumMod val="75000"/>
                  </a:schemeClr>
                </a:solidFill>
              </a:rPr>
              <a:t>Cause let’s face it:</a:t>
            </a:r>
          </a:p>
          <a:p>
            <a:pPr marL="0" indent="0" algn="ctr">
              <a:buNone/>
            </a:pPr>
            <a:endParaRPr lang="en-US" sz="3300" b="1">
              <a:solidFill>
                <a:schemeClr val="tx1"/>
              </a:solidFill>
            </a:endParaRPr>
          </a:p>
          <a:p>
            <a:r>
              <a:rPr lang="en-US" sz="3300" b="1"/>
              <a:t>Getting your first client feels scary, doesn’t it?</a:t>
            </a:r>
          </a:p>
          <a:p>
            <a:endParaRPr lang="en-US" sz="3300" b="1"/>
          </a:p>
          <a:p>
            <a:r>
              <a:rPr lang="en-US" sz="3300" b="1"/>
              <a:t>And deep inside, is it possible that that FEAR of your first client is really what’s holding you back from launching?</a:t>
            </a:r>
          </a:p>
          <a:p>
            <a:endParaRPr lang="en-US" sz="3300" b="1"/>
          </a:p>
          <a:p>
            <a:r>
              <a:rPr lang="en-US" sz="3300" b="1"/>
              <a:t>Like you keep sabotaging so you don’t have to face your first client?</a:t>
            </a:r>
          </a:p>
        </p:txBody>
      </p:sp>
    </p:spTree>
    <p:extLst>
      <p:ext uri="{BB962C8B-B14F-4D97-AF65-F5344CB8AC3E}">
        <p14:creationId xmlns:p14="http://schemas.microsoft.com/office/powerpoint/2010/main" val="140573515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3" name="Content Placeholder 2">
            <a:extLst>
              <a:ext uri="{FF2B5EF4-FFF2-40B4-BE49-F238E27FC236}">
                <a16:creationId xmlns:a16="http://schemas.microsoft.com/office/drawing/2014/main" id="{4CE97828-AFF6-420D-898A-6D0ACD3C0EF3}"/>
              </a:ext>
            </a:extLst>
          </p:cNvPr>
          <p:cNvSpPr>
            <a:spLocks noGrp="1"/>
          </p:cNvSpPr>
          <p:nvPr>
            <p:ph idx="1"/>
          </p:nvPr>
        </p:nvSpPr>
        <p:spPr>
          <a:xfrm>
            <a:off x="1066800" y="610142"/>
            <a:ext cx="10058400" cy="5343186"/>
          </a:xfrm>
        </p:spPr>
        <p:txBody>
          <a:bodyPr>
            <a:normAutofit lnSpcReduction="10000"/>
          </a:bodyPr>
          <a:lstStyle/>
          <a:p>
            <a:pPr marL="0" indent="0" algn="ctr">
              <a:buNone/>
            </a:pPr>
            <a:r>
              <a:rPr lang="en-US" sz="4400" b="1">
                <a:solidFill>
                  <a:schemeClr val="accent5">
                    <a:lumMod val="75000"/>
                  </a:schemeClr>
                </a:solidFill>
              </a:rPr>
              <a:t>It’s okay . . </a:t>
            </a:r>
          </a:p>
          <a:p>
            <a:pPr marL="0" indent="0" algn="ctr">
              <a:buNone/>
            </a:pPr>
            <a:endParaRPr lang="en-US" sz="3300" b="1">
              <a:solidFill>
                <a:schemeClr val="tx1"/>
              </a:solidFill>
            </a:endParaRPr>
          </a:p>
          <a:p>
            <a:r>
              <a:rPr lang="en-US" sz="3300" b="1"/>
              <a:t>Getting your first client IS scary</a:t>
            </a:r>
          </a:p>
          <a:p>
            <a:endParaRPr lang="en-US" sz="3300" b="1"/>
          </a:p>
          <a:p>
            <a:r>
              <a:rPr lang="en-US" sz="3300" b="1"/>
              <a:t>And that’s okay</a:t>
            </a:r>
          </a:p>
          <a:p>
            <a:endParaRPr lang="en-US" sz="3300" b="1"/>
          </a:p>
          <a:p>
            <a:r>
              <a:rPr lang="en-US" sz="3300" b="1"/>
              <a:t>But will you agree something with me:</a:t>
            </a:r>
          </a:p>
          <a:p>
            <a:endParaRPr lang="en-US" sz="3300" b="1"/>
          </a:p>
          <a:p>
            <a:r>
              <a:rPr lang="en-US" sz="3300" b="1"/>
              <a:t>Will you agree to just do it EVEN THOUGH YOU ARE SCARED?</a:t>
            </a:r>
          </a:p>
        </p:txBody>
      </p:sp>
    </p:spTree>
    <p:extLst>
      <p:ext uri="{BB962C8B-B14F-4D97-AF65-F5344CB8AC3E}">
        <p14:creationId xmlns:p14="http://schemas.microsoft.com/office/powerpoint/2010/main" val="62946257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3" name="Content Placeholder 2">
            <a:extLst>
              <a:ext uri="{FF2B5EF4-FFF2-40B4-BE49-F238E27FC236}">
                <a16:creationId xmlns:a16="http://schemas.microsoft.com/office/drawing/2014/main" id="{4CE97828-AFF6-420D-898A-6D0ACD3C0EF3}"/>
              </a:ext>
            </a:extLst>
          </p:cNvPr>
          <p:cNvSpPr>
            <a:spLocks noGrp="1"/>
          </p:cNvSpPr>
          <p:nvPr>
            <p:ph idx="1"/>
          </p:nvPr>
        </p:nvSpPr>
        <p:spPr>
          <a:xfrm>
            <a:off x="1066800" y="610142"/>
            <a:ext cx="10058400" cy="5343186"/>
          </a:xfrm>
        </p:spPr>
        <p:txBody>
          <a:bodyPr>
            <a:normAutofit lnSpcReduction="10000"/>
          </a:bodyPr>
          <a:lstStyle/>
          <a:p>
            <a:pPr marL="0" indent="0" algn="ctr">
              <a:buNone/>
            </a:pPr>
            <a:r>
              <a:rPr lang="en-US" sz="4400" b="1">
                <a:solidFill>
                  <a:schemeClr val="accent5">
                    <a:lumMod val="75000"/>
                  </a:schemeClr>
                </a:solidFill>
              </a:rPr>
              <a:t>It’s okay . . </a:t>
            </a:r>
          </a:p>
          <a:p>
            <a:pPr marL="0" indent="0" algn="ctr">
              <a:buNone/>
            </a:pPr>
            <a:endParaRPr lang="en-US" sz="3300" b="1">
              <a:solidFill>
                <a:schemeClr val="tx1"/>
              </a:solidFill>
            </a:endParaRPr>
          </a:p>
          <a:p>
            <a:r>
              <a:rPr lang="en-US" sz="3300" b="1"/>
              <a:t>Getting your first client IS scary</a:t>
            </a:r>
          </a:p>
          <a:p>
            <a:endParaRPr lang="en-US" sz="3300" b="1"/>
          </a:p>
          <a:p>
            <a:r>
              <a:rPr lang="en-US" sz="3300" b="1"/>
              <a:t>And that’s okay</a:t>
            </a:r>
          </a:p>
          <a:p>
            <a:endParaRPr lang="en-US" sz="3300" b="1"/>
          </a:p>
          <a:p>
            <a:r>
              <a:rPr lang="en-US" sz="3300" b="1"/>
              <a:t>But will you agree something with me:</a:t>
            </a:r>
          </a:p>
          <a:p>
            <a:endParaRPr lang="en-US" sz="3300" b="1"/>
          </a:p>
          <a:p>
            <a:r>
              <a:rPr lang="en-US" sz="3300" b="1"/>
              <a:t>Will you agree to just do it EVEN THOUGH YOU ARE SCARED?</a:t>
            </a:r>
          </a:p>
        </p:txBody>
      </p:sp>
    </p:spTree>
    <p:extLst>
      <p:ext uri="{BB962C8B-B14F-4D97-AF65-F5344CB8AC3E}">
        <p14:creationId xmlns:p14="http://schemas.microsoft.com/office/powerpoint/2010/main" val="403932290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3" name="Content Placeholder 2">
            <a:extLst>
              <a:ext uri="{FF2B5EF4-FFF2-40B4-BE49-F238E27FC236}">
                <a16:creationId xmlns:a16="http://schemas.microsoft.com/office/drawing/2014/main" id="{4CE97828-AFF6-420D-898A-6D0ACD3C0EF3}"/>
              </a:ext>
            </a:extLst>
          </p:cNvPr>
          <p:cNvSpPr>
            <a:spLocks noGrp="1"/>
          </p:cNvSpPr>
          <p:nvPr>
            <p:ph idx="1"/>
          </p:nvPr>
        </p:nvSpPr>
        <p:spPr>
          <a:xfrm>
            <a:off x="1066800" y="610142"/>
            <a:ext cx="10058400" cy="5343186"/>
          </a:xfrm>
        </p:spPr>
        <p:txBody>
          <a:bodyPr>
            <a:normAutofit/>
          </a:bodyPr>
          <a:lstStyle/>
          <a:p>
            <a:pPr marL="0" indent="0" algn="ctr">
              <a:buNone/>
            </a:pPr>
            <a:r>
              <a:rPr lang="en-US" sz="4400" b="1">
                <a:solidFill>
                  <a:schemeClr val="accent5">
                    <a:lumMod val="75000"/>
                  </a:schemeClr>
                </a:solidFill>
              </a:rPr>
              <a:t>3 Steps to Launching</a:t>
            </a:r>
          </a:p>
          <a:p>
            <a:pPr marL="0" indent="0" algn="ctr">
              <a:buNone/>
            </a:pPr>
            <a:endParaRPr lang="en-US" sz="3300" b="1">
              <a:solidFill>
                <a:schemeClr val="tx1"/>
              </a:solidFill>
            </a:endParaRPr>
          </a:p>
          <a:p>
            <a:pPr marL="514350" indent="-514350">
              <a:buFont typeface="+mj-lt"/>
              <a:buAutoNum type="arabicPeriod"/>
            </a:pPr>
            <a:r>
              <a:rPr lang="en-US" sz="3300" b="1"/>
              <a:t>Plan your program </a:t>
            </a:r>
          </a:p>
          <a:p>
            <a:pPr marL="514350" indent="-514350">
              <a:buFont typeface="+mj-lt"/>
              <a:buAutoNum type="arabicPeriod"/>
            </a:pPr>
            <a:endParaRPr lang="en-US" sz="3300" b="1"/>
          </a:p>
          <a:p>
            <a:pPr marL="514350" indent="-514350">
              <a:buFont typeface="+mj-lt"/>
              <a:buAutoNum type="arabicPeriod"/>
            </a:pPr>
            <a:r>
              <a:rPr lang="en-US" sz="3300" b="1"/>
              <a:t>Enrollment opens with an irresistible offer</a:t>
            </a:r>
          </a:p>
          <a:p>
            <a:pPr marL="514350" indent="-514350">
              <a:buFont typeface="+mj-lt"/>
              <a:buAutoNum type="arabicPeriod"/>
            </a:pPr>
            <a:endParaRPr lang="en-US" sz="3300" b="1"/>
          </a:p>
          <a:p>
            <a:pPr marL="514350" indent="-514350">
              <a:buFont typeface="+mj-lt"/>
              <a:buAutoNum type="arabicPeriod"/>
            </a:pPr>
            <a:r>
              <a:rPr lang="en-US" sz="3300" b="1"/>
              <a:t>Enrollment closes</a:t>
            </a:r>
          </a:p>
          <a:p>
            <a:pPr marL="514350" indent="-514350">
              <a:buFont typeface="+mj-lt"/>
              <a:buAutoNum type="arabicPeriod"/>
            </a:pPr>
            <a:endParaRPr lang="en-US" sz="3300" b="1"/>
          </a:p>
        </p:txBody>
      </p:sp>
    </p:spTree>
    <p:extLst>
      <p:ext uri="{BB962C8B-B14F-4D97-AF65-F5344CB8AC3E}">
        <p14:creationId xmlns:p14="http://schemas.microsoft.com/office/powerpoint/2010/main" val="21003510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3" name="Content Placeholder 2">
            <a:extLst>
              <a:ext uri="{FF2B5EF4-FFF2-40B4-BE49-F238E27FC236}">
                <a16:creationId xmlns:a16="http://schemas.microsoft.com/office/drawing/2014/main" id="{4CE97828-AFF6-420D-898A-6D0ACD3C0EF3}"/>
              </a:ext>
            </a:extLst>
          </p:cNvPr>
          <p:cNvSpPr>
            <a:spLocks noGrp="1"/>
          </p:cNvSpPr>
          <p:nvPr>
            <p:ph idx="1"/>
          </p:nvPr>
        </p:nvSpPr>
        <p:spPr>
          <a:xfrm>
            <a:off x="1066800" y="610142"/>
            <a:ext cx="10058400" cy="5343186"/>
          </a:xfrm>
        </p:spPr>
        <p:txBody>
          <a:bodyPr>
            <a:normAutofit fontScale="92500" lnSpcReduction="20000"/>
          </a:bodyPr>
          <a:lstStyle/>
          <a:p>
            <a:pPr marL="0" indent="0" algn="ctr">
              <a:buNone/>
            </a:pPr>
            <a:r>
              <a:rPr lang="en-US" sz="4400" b="1">
                <a:solidFill>
                  <a:schemeClr val="accent5">
                    <a:lumMod val="75000"/>
                  </a:schemeClr>
                </a:solidFill>
              </a:rPr>
              <a:t>Kickoff Launch</a:t>
            </a:r>
          </a:p>
          <a:p>
            <a:pPr marL="0" indent="0" algn="ctr">
              <a:buNone/>
            </a:pPr>
            <a:endParaRPr lang="en-US" sz="3300" b="1">
              <a:solidFill>
                <a:schemeClr val="tx1"/>
              </a:solidFill>
            </a:endParaRPr>
          </a:p>
          <a:p>
            <a:pPr marL="514350" indent="-514350">
              <a:buFont typeface="+mj-lt"/>
              <a:buAutoNum type="arabicPeriod"/>
            </a:pPr>
            <a:r>
              <a:rPr lang="en-US" sz="3300" b="1"/>
              <a:t>Something I have done for years, and it works everytime, is a kickoff launch . . I literally get an idea at night sometimes, the next day I launch . . .</a:t>
            </a:r>
          </a:p>
          <a:p>
            <a:pPr marL="514350" indent="-514350">
              <a:buFont typeface="+mj-lt"/>
              <a:buAutoNum type="arabicPeriod"/>
            </a:pPr>
            <a:endParaRPr lang="en-US" sz="3300" b="1"/>
          </a:p>
          <a:p>
            <a:pPr marL="514350" indent="-514350">
              <a:buFont typeface="+mj-lt"/>
              <a:buAutoNum type="arabicPeriod"/>
            </a:pPr>
            <a:r>
              <a:rPr lang="en-US" sz="3300" b="1"/>
              <a:t>You create the offer/idea</a:t>
            </a:r>
          </a:p>
          <a:p>
            <a:pPr marL="514350" indent="-514350">
              <a:buFont typeface="+mj-lt"/>
              <a:buAutoNum type="arabicPeriod"/>
            </a:pPr>
            <a:r>
              <a:rPr lang="en-US" sz="3300" b="1"/>
              <a:t>You offer it for 5 days, or 7 days with a DEADLINE</a:t>
            </a:r>
          </a:p>
          <a:p>
            <a:pPr marL="514350" indent="-514350">
              <a:buFont typeface="+mj-lt"/>
              <a:buAutoNum type="arabicPeriod"/>
            </a:pPr>
            <a:r>
              <a:rPr lang="en-US" sz="3300" b="1"/>
              <a:t>Just doing the launch is the beginning . .</a:t>
            </a:r>
          </a:p>
          <a:p>
            <a:pPr marL="514350" indent="-514350">
              <a:buFont typeface="+mj-lt"/>
              <a:buAutoNum type="arabicPeriod"/>
            </a:pPr>
            <a:r>
              <a:rPr lang="en-US" sz="3300" b="1"/>
              <a:t>Plus - you get leads, a reason to ask connections to join your list, test your offer, and so on</a:t>
            </a:r>
          </a:p>
          <a:p>
            <a:pPr marL="514350" indent="-514350">
              <a:buFont typeface="+mj-lt"/>
              <a:buAutoNum type="arabicPeriod"/>
            </a:pPr>
            <a:r>
              <a:rPr lang="en-US" sz="3300" b="1"/>
              <a:t>PLUS - You Get Clients!! Yay!!!</a:t>
            </a:r>
          </a:p>
          <a:p>
            <a:pPr marL="514350" indent="-514350">
              <a:buFont typeface="+mj-lt"/>
              <a:buAutoNum type="arabicPeriod"/>
            </a:pPr>
            <a:endParaRPr lang="en-US" sz="3300" b="1"/>
          </a:p>
        </p:txBody>
      </p:sp>
    </p:spTree>
    <p:extLst>
      <p:ext uri="{BB962C8B-B14F-4D97-AF65-F5344CB8AC3E}">
        <p14:creationId xmlns:p14="http://schemas.microsoft.com/office/powerpoint/2010/main" val="286867518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3" name="Content Placeholder 2">
            <a:extLst>
              <a:ext uri="{FF2B5EF4-FFF2-40B4-BE49-F238E27FC236}">
                <a16:creationId xmlns:a16="http://schemas.microsoft.com/office/drawing/2014/main" id="{4CE97828-AFF6-420D-898A-6D0ACD3C0EF3}"/>
              </a:ext>
            </a:extLst>
          </p:cNvPr>
          <p:cNvSpPr>
            <a:spLocks noGrp="1"/>
          </p:cNvSpPr>
          <p:nvPr>
            <p:ph idx="1"/>
          </p:nvPr>
        </p:nvSpPr>
        <p:spPr>
          <a:xfrm>
            <a:off x="1066800" y="610142"/>
            <a:ext cx="10058400" cy="5343186"/>
          </a:xfrm>
        </p:spPr>
        <p:txBody>
          <a:bodyPr>
            <a:normAutofit/>
          </a:bodyPr>
          <a:lstStyle/>
          <a:p>
            <a:pPr marL="0" indent="0" algn="ctr">
              <a:buNone/>
            </a:pPr>
            <a:r>
              <a:rPr lang="en-US" sz="4400" b="1">
                <a:solidFill>
                  <a:schemeClr val="accent5">
                    <a:lumMod val="75000"/>
                  </a:schemeClr>
                </a:solidFill>
              </a:rPr>
              <a:t>So Many Ways to Launch</a:t>
            </a:r>
          </a:p>
          <a:p>
            <a:pPr marL="0" indent="0" algn="ctr">
              <a:buNone/>
            </a:pPr>
            <a:endParaRPr lang="en-US" sz="3300" b="1">
              <a:solidFill>
                <a:schemeClr val="tx1"/>
              </a:solidFill>
            </a:endParaRPr>
          </a:p>
          <a:p>
            <a:pPr marL="514350" indent="-514350">
              <a:buFont typeface="+mj-lt"/>
              <a:buAutoNum type="arabicPeriod"/>
            </a:pPr>
            <a:r>
              <a:rPr lang="en-US" sz="3300" b="1"/>
              <a:t>Email Campaign Launch </a:t>
            </a:r>
          </a:p>
          <a:p>
            <a:pPr marL="514350" indent="-514350">
              <a:buFont typeface="+mj-lt"/>
              <a:buAutoNum type="arabicPeriod"/>
            </a:pPr>
            <a:r>
              <a:rPr lang="en-US" sz="3300" b="1"/>
              <a:t>Free Video Series Launch</a:t>
            </a:r>
          </a:p>
          <a:p>
            <a:pPr marL="514350" indent="-514350">
              <a:buFont typeface="+mj-lt"/>
              <a:buAutoNum type="arabicPeriod"/>
            </a:pPr>
            <a:r>
              <a:rPr lang="en-US" sz="3300" b="1"/>
              <a:t>5 Day Challenge Launch</a:t>
            </a:r>
          </a:p>
          <a:p>
            <a:pPr marL="514350" indent="-514350">
              <a:buFont typeface="+mj-lt"/>
              <a:buAutoNum type="arabicPeriod"/>
            </a:pPr>
            <a:r>
              <a:rPr lang="en-US" sz="3300" b="1"/>
              <a:t>Webinar Launch</a:t>
            </a:r>
          </a:p>
          <a:p>
            <a:pPr marL="514350" indent="-514350">
              <a:buFont typeface="+mj-lt"/>
              <a:buAutoNum type="arabicPeriod"/>
            </a:pPr>
            <a:endParaRPr lang="en-US" sz="3300" b="1"/>
          </a:p>
        </p:txBody>
      </p:sp>
    </p:spTree>
    <p:extLst>
      <p:ext uri="{BB962C8B-B14F-4D97-AF65-F5344CB8AC3E}">
        <p14:creationId xmlns:p14="http://schemas.microsoft.com/office/powerpoint/2010/main" val="122602012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3" name="Content Placeholder 2">
            <a:extLst>
              <a:ext uri="{FF2B5EF4-FFF2-40B4-BE49-F238E27FC236}">
                <a16:creationId xmlns:a16="http://schemas.microsoft.com/office/drawing/2014/main" id="{4CE97828-AFF6-420D-898A-6D0ACD3C0EF3}"/>
              </a:ext>
            </a:extLst>
          </p:cNvPr>
          <p:cNvSpPr>
            <a:spLocks noGrp="1"/>
          </p:cNvSpPr>
          <p:nvPr>
            <p:ph idx="1"/>
          </p:nvPr>
        </p:nvSpPr>
        <p:spPr>
          <a:xfrm>
            <a:off x="1066800" y="610142"/>
            <a:ext cx="10058400" cy="5343186"/>
          </a:xfrm>
        </p:spPr>
        <p:txBody>
          <a:bodyPr>
            <a:normAutofit/>
          </a:bodyPr>
          <a:lstStyle/>
          <a:p>
            <a:pPr marL="0" indent="0" algn="ctr">
              <a:buNone/>
            </a:pPr>
            <a:r>
              <a:rPr lang="en-US" sz="4400" b="1">
                <a:solidFill>
                  <a:schemeClr val="accent5">
                    <a:lumMod val="75000"/>
                  </a:schemeClr>
                </a:solidFill>
              </a:rPr>
              <a:t>But I just keep it simple . . </a:t>
            </a:r>
          </a:p>
          <a:p>
            <a:pPr marL="0" indent="0">
              <a:buNone/>
            </a:pPr>
            <a:endParaRPr lang="en-US" sz="3300" b="1"/>
          </a:p>
          <a:p>
            <a:pPr marL="514350" indent="-514350">
              <a:buAutoNum type="arabicParenR"/>
            </a:pPr>
            <a:r>
              <a:rPr lang="en-US" sz="3300" b="1"/>
              <a:t>A landing page on your membership</a:t>
            </a:r>
          </a:p>
          <a:p>
            <a:pPr marL="514350" indent="-514350">
              <a:buAutoNum type="arabicParenR"/>
            </a:pPr>
            <a:endParaRPr lang="en-US" sz="3300" b="1"/>
          </a:p>
          <a:p>
            <a:pPr marL="514350" indent="-514350">
              <a:buAutoNum type="arabicParenR"/>
            </a:pPr>
            <a:r>
              <a:rPr lang="en-US" sz="3300" b="1"/>
              <a:t>A simple sales letter with all the details</a:t>
            </a:r>
          </a:p>
          <a:p>
            <a:pPr marL="514350" indent="-514350">
              <a:buAutoNum type="arabicParenR"/>
            </a:pPr>
            <a:endParaRPr lang="en-US" sz="3300" b="1"/>
          </a:p>
          <a:p>
            <a:pPr marL="514350" indent="-514350">
              <a:buAutoNum type="arabicParenR"/>
            </a:pPr>
            <a:r>
              <a:rPr lang="en-US" sz="3300" b="1"/>
              <a:t>A 5 day email campaign with a deadline to enroll (the deadline is critical, don’t skip this step)</a:t>
            </a:r>
          </a:p>
          <a:p>
            <a:pPr marL="514350" indent="-514350">
              <a:buFont typeface="+mj-lt"/>
              <a:buAutoNum type="arabicPeriod"/>
            </a:pPr>
            <a:endParaRPr lang="en-US" sz="3300" b="1"/>
          </a:p>
        </p:txBody>
      </p:sp>
    </p:spTree>
    <p:extLst>
      <p:ext uri="{BB962C8B-B14F-4D97-AF65-F5344CB8AC3E}">
        <p14:creationId xmlns:p14="http://schemas.microsoft.com/office/powerpoint/2010/main" val="384712647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1C237A01-307F-4535-93E2-4689EA366E5D}"/>
              </a:ext>
            </a:extLst>
          </p:cNvPr>
          <p:cNvSpPr>
            <a:spLocks noGrp="1"/>
          </p:cNvSpPr>
          <p:nvPr>
            <p:ph type="title"/>
          </p:nvPr>
        </p:nvSpPr>
        <p: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ormAutofit/>
          </a:bodyPr>
          <a:lstStyle/>
          <a:p>
            <a:r>
              <a:rPr lang="en-US"/>
              <a:t>You are a consultant, or a service provider and you want to pivot your business</a:t>
            </a:r>
          </a:p>
        </p:txBody>
      </p:sp>
      <p:sp>
        <p:nvSpPr>
          <p:cNvPr id="3" name="Content Placeholder 2">
            <a:extLst>
              <a:ext uri="{FF2B5EF4-FFF2-40B4-BE49-F238E27FC236}">
                <a16:creationId xmlns:a16="http://schemas.microsoft.com/office/drawing/2014/main" id="{AE23A962-3FD6-BB45-A7D8-EDF951E59671}"/>
              </a:ext>
            </a:extLst>
          </p:cNvPr>
          <p:cNvSpPr>
            <a:spLocks noGrp="1"/>
          </p:cNvSpPr>
          <p:nvPr>
            <p:ph idx="1"/>
          </p:nvPr>
        </p:nvSpPr>
        <p:spPr>
          <a:xfrm>
            <a:off x="1223212" y="2875547"/>
            <a:ext cx="3793956" cy="2560084"/>
          </a:xfr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ormAutofit fontScale="92500" lnSpcReduction="20000"/>
          </a:bodyPr>
          <a:lstStyle/>
          <a:p>
            <a:pPr marL="0" indent="0">
              <a:lnSpc>
                <a:spcPct val="150000"/>
              </a:lnSpc>
              <a:buNone/>
            </a:pPr>
            <a:r>
              <a:rPr lang="en-US" sz="3200"/>
              <a:t>You Create Systems And Processes So That New Clients Each Get A Great Experience . .</a:t>
            </a:r>
            <a:endParaRPr lang="en-US" sz="2200"/>
          </a:p>
        </p:txBody>
      </p:sp>
      <p:pic>
        <p:nvPicPr>
          <p:cNvPr id="7" name="Picture 6">
            <a:extLst>
              <a:ext uri="{FF2B5EF4-FFF2-40B4-BE49-F238E27FC236}">
                <a16:creationId xmlns:a16="http://schemas.microsoft.com/office/drawing/2014/main" id="{913C3B0A-D8BC-41E2-B386-847A7A844171}"/>
              </a:ext>
            </a:extLst>
          </p:cNvPr>
          <p:cNvPicPr>
            <a:picLocks noChangeAspect="1"/>
          </p:cNvPicPr>
          <p:nvPr/>
        </p:nvPicPr>
        <p:blipFill>
          <a:blip r:embed="rId3"/>
          <a:stretch>
            <a:fillRect/>
          </a:stretch>
        </p:blipFill>
        <p:spPr>
          <a:xfrm>
            <a:off x="6424863" y="1851560"/>
            <a:ext cx="5329472" cy="3584070"/>
          </a:xfrm>
          <a:prstGeom prst="rect">
            <a:avLst/>
          </a:prstGeom>
        </p:spPr>
      </p:pic>
    </p:spTree>
    <p:extLst>
      <p:ext uri="{BB962C8B-B14F-4D97-AF65-F5344CB8AC3E}">
        <p14:creationId xmlns:p14="http://schemas.microsoft.com/office/powerpoint/2010/main" val="249420343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3" name="Content Placeholder 2">
            <a:extLst>
              <a:ext uri="{FF2B5EF4-FFF2-40B4-BE49-F238E27FC236}">
                <a16:creationId xmlns:a16="http://schemas.microsoft.com/office/drawing/2014/main" id="{4CE97828-AFF6-420D-898A-6D0ACD3C0EF3}"/>
              </a:ext>
            </a:extLst>
          </p:cNvPr>
          <p:cNvSpPr>
            <a:spLocks noGrp="1"/>
          </p:cNvSpPr>
          <p:nvPr>
            <p:ph idx="1"/>
          </p:nvPr>
        </p:nvSpPr>
        <p:spPr>
          <a:xfrm>
            <a:off x="1066800" y="610142"/>
            <a:ext cx="10058400" cy="5343186"/>
          </a:xfrm>
        </p:spPr>
        <p:txBody>
          <a:bodyPr>
            <a:normAutofit/>
          </a:bodyPr>
          <a:lstStyle/>
          <a:p>
            <a:pPr marL="0" indent="0" algn="ctr">
              <a:buNone/>
            </a:pPr>
            <a:r>
              <a:rPr lang="en-US" sz="4400" b="1">
                <a:solidFill>
                  <a:schemeClr val="accent5">
                    <a:lumMod val="75000"/>
                  </a:schemeClr>
                </a:solidFill>
              </a:rPr>
              <a:t>And Your Coaching Membership is Launched!</a:t>
            </a:r>
          </a:p>
          <a:p>
            <a:pPr marL="0" indent="0" algn="ctr">
              <a:buNone/>
            </a:pPr>
            <a:endParaRPr lang="en-US" sz="3300" b="1">
              <a:solidFill>
                <a:schemeClr val="tx1"/>
              </a:solidFill>
            </a:endParaRPr>
          </a:p>
          <a:p>
            <a:pPr marL="0" indent="0">
              <a:buNone/>
            </a:pPr>
            <a:r>
              <a:rPr lang="en-US" sz="3300" b="1"/>
              <a:t>Yay!!!</a:t>
            </a:r>
          </a:p>
          <a:p>
            <a:pPr marL="0" indent="0">
              <a:buNone/>
            </a:pPr>
            <a:endParaRPr lang="en-US" sz="3300" b="1"/>
          </a:p>
        </p:txBody>
      </p:sp>
    </p:spTree>
    <p:extLst>
      <p:ext uri="{BB962C8B-B14F-4D97-AF65-F5344CB8AC3E}">
        <p14:creationId xmlns:p14="http://schemas.microsoft.com/office/powerpoint/2010/main" val="265999198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3" name="Content Placeholder 2">
            <a:extLst>
              <a:ext uri="{FF2B5EF4-FFF2-40B4-BE49-F238E27FC236}">
                <a16:creationId xmlns:a16="http://schemas.microsoft.com/office/drawing/2014/main" id="{4CE97828-AFF6-420D-898A-6D0ACD3C0EF3}"/>
              </a:ext>
            </a:extLst>
          </p:cNvPr>
          <p:cNvSpPr>
            <a:spLocks noGrp="1"/>
          </p:cNvSpPr>
          <p:nvPr>
            <p:ph idx="1"/>
          </p:nvPr>
        </p:nvSpPr>
        <p:spPr>
          <a:xfrm>
            <a:off x="1066800" y="610142"/>
            <a:ext cx="10058400" cy="5343186"/>
          </a:xfrm>
        </p:spPr>
        <p:txBody>
          <a:bodyPr>
            <a:normAutofit lnSpcReduction="10000"/>
          </a:bodyPr>
          <a:lstStyle/>
          <a:p>
            <a:pPr marL="0" indent="0" algn="ctr">
              <a:buNone/>
            </a:pPr>
            <a:r>
              <a:rPr lang="en-US" sz="4400" b="1">
                <a:solidFill>
                  <a:schemeClr val="accent5">
                    <a:lumMod val="75000"/>
                  </a:schemeClr>
                </a:solidFill>
              </a:rPr>
              <a:t>And Your Coaching Membership is Launched!</a:t>
            </a:r>
          </a:p>
          <a:p>
            <a:pPr marL="0" indent="0" algn="ctr">
              <a:buNone/>
            </a:pPr>
            <a:endParaRPr lang="en-US" sz="3300" b="1">
              <a:solidFill>
                <a:schemeClr val="tx1"/>
              </a:solidFill>
            </a:endParaRPr>
          </a:p>
          <a:p>
            <a:pPr marL="0" indent="0">
              <a:buNone/>
            </a:pPr>
            <a:r>
              <a:rPr lang="en-US" sz="3300" b="1"/>
              <a:t>Many times, with just your first launch</a:t>
            </a:r>
          </a:p>
          <a:p>
            <a:pPr marL="0" indent="0">
              <a:buNone/>
            </a:pPr>
            <a:r>
              <a:rPr lang="en-US" sz="3300" b="1"/>
              <a:t>You can get 5, 10, 15 new coaching members . . . </a:t>
            </a:r>
          </a:p>
          <a:p>
            <a:pPr marL="0" indent="0">
              <a:buNone/>
            </a:pPr>
            <a:endParaRPr lang="en-US" sz="3300" b="1"/>
          </a:p>
          <a:p>
            <a:pPr marL="0" indent="0">
              <a:buNone/>
            </a:pPr>
            <a:r>
              <a:rPr lang="en-US" sz="3300" b="1"/>
              <a:t>Imagine 15 new coaching member - 10 days from now</a:t>
            </a:r>
          </a:p>
          <a:p>
            <a:pPr marL="0" indent="0">
              <a:buNone/>
            </a:pPr>
            <a:endParaRPr lang="en-US" sz="3300" b="1"/>
          </a:p>
          <a:p>
            <a:pPr marL="0" indent="0">
              <a:buNone/>
            </a:pPr>
            <a:r>
              <a:rPr lang="en-US" sz="3300" b="1"/>
              <a:t>Paying $100, $300 $5000 a month - that’s $1500 - $4500 a month in brand new income - in just 10 days</a:t>
            </a:r>
          </a:p>
        </p:txBody>
      </p:sp>
    </p:spTree>
    <p:extLst>
      <p:ext uri="{BB962C8B-B14F-4D97-AF65-F5344CB8AC3E}">
        <p14:creationId xmlns:p14="http://schemas.microsoft.com/office/powerpoint/2010/main" val="365325135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3" name="Content Placeholder 2">
            <a:extLst>
              <a:ext uri="{FF2B5EF4-FFF2-40B4-BE49-F238E27FC236}">
                <a16:creationId xmlns:a16="http://schemas.microsoft.com/office/drawing/2014/main" id="{4CE97828-AFF6-420D-898A-6D0ACD3C0EF3}"/>
              </a:ext>
            </a:extLst>
          </p:cNvPr>
          <p:cNvSpPr>
            <a:spLocks noGrp="1"/>
          </p:cNvSpPr>
          <p:nvPr>
            <p:ph idx="1"/>
          </p:nvPr>
        </p:nvSpPr>
        <p:spPr>
          <a:xfrm>
            <a:off x="1066800" y="610142"/>
            <a:ext cx="10058400" cy="5343186"/>
          </a:xfrm>
        </p:spPr>
        <p:txBody>
          <a:bodyPr>
            <a:normAutofit fontScale="92500" lnSpcReduction="20000"/>
          </a:bodyPr>
          <a:lstStyle/>
          <a:p>
            <a:pPr marL="0" indent="0" algn="ctr">
              <a:buNone/>
            </a:pPr>
            <a:r>
              <a:rPr lang="en-US" sz="4400" b="1">
                <a:solidFill>
                  <a:schemeClr val="accent5">
                    <a:lumMod val="75000"/>
                  </a:schemeClr>
                </a:solidFill>
              </a:rPr>
              <a:t>And Your Coaching Membership is Launched!</a:t>
            </a:r>
          </a:p>
          <a:p>
            <a:pPr marL="0" indent="0" algn="ctr">
              <a:buNone/>
            </a:pPr>
            <a:endParaRPr lang="en-US" sz="3300" b="1">
              <a:solidFill>
                <a:schemeClr val="tx1"/>
              </a:solidFill>
            </a:endParaRPr>
          </a:p>
          <a:p>
            <a:pPr marL="0" indent="0">
              <a:buNone/>
            </a:pPr>
            <a:r>
              <a:rPr lang="en-US" sz="3300" b="1"/>
              <a:t>But this is where it gets fun:</a:t>
            </a:r>
          </a:p>
          <a:p>
            <a:pPr marL="0" indent="0">
              <a:buNone/>
            </a:pPr>
            <a:endParaRPr lang="en-US" sz="3300" b="1"/>
          </a:p>
          <a:p>
            <a:pPr marL="0" indent="0">
              <a:buNone/>
            </a:pPr>
            <a:r>
              <a:rPr lang="en-US" sz="3300" b="1"/>
              <a:t>You start with 15 new coaching members - 10 days from now</a:t>
            </a:r>
          </a:p>
          <a:p>
            <a:pPr marL="0" indent="0">
              <a:buNone/>
            </a:pPr>
            <a:endParaRPr lang="en-US" sz="3300" b="1"/>
          </a:p>
          <a:p>
            <a:pPr marL="0" indent="0">
              <a:buNone/>
            </a:pPr>
            <a:r>
              <a:rPr lang="en-US" sz="3300" b="1"/>
              <a:t>Paying $100, $300 a month - that’s $1500 - $4500 a month in brand new income - in just 10 days</a:t>
            </a:r>
          </a:p>
          <a:p>
            <a:pPr marL="0" indent="0">
              <a:buNone/>
            </a:pPr>
            <a:endParaRPr lang="en-US" sz="3300" b="1"/>
          </a:p>
          <a:p>
            <a:pPr marL="0" indent="0">
              <a:buNone/>
            </a:pPr>
            <a:r>
              <a:rPr lang="en-US" sz="3300" b="1"/>
              <a:t>Then in 2 more weeks . . . You have another 100-300 subscribers - so you launch again</a:t>
            </a:r>
          </a:p>
        </p:txBody>
      </p:sp>
    </p:spTree>
    <p:extLst>
      <p:ext uri="{BB962C8B-B14F-4D97-AF65-F5344CB8AC3E}">
        <p14:creationId xmlns:p14="http://schemas.microsoft.com/office/powerpoint/2010/main" val="369961204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3" name="Content Placeholder 2">
            <a:extLst>
              <a:ext uri="{FF2B5EF4-FFF2-40B4-BE49-F238E27FC236}">
                <a16:creationId xmlns:a16="http://schemas.microsoft.com/office/drawing/2014/main" id="{4CE97828-AFF6-420D-898A-6D0ACD3C0EF3}"/>
              </a:ext>
            </a:extLst>
          </p:cNvPr>
          <p:cNvSpPr>
            <a:spLocks noGrp="1"/>
          </p:cNvSpPr>
          <p:nvPr>
            <p:ph idx="1"/>
          </p:nvPr>
        </p:nvSpPr>
        <p:spPr>
          <a:xfrm>
            <a:off x="1066800" y="610142"/>
            <a:ext cx="10058400" cy="5343186"/>
          </a:xfrm>
        </p:spPr>
        <p:txBody>
          <a:bodyPr>
            <a:normAutofit lnSpcReduction="10000"/>
          </a:bodyPr>
          <a:lstStyle/>
          <a:p>
            <a:pPr marL="0" indent="0" algn="ctr">
              <a:buNone/>
            </a:pPr>
            <a:r>
              <a:rPr lang="en-US" sz="4400" b="1">
                <a:solidFill>
                  <a:schemeClr val="accent5">
                    <a:lumMod val="75000"/>
                  </a:schemeClr>
                </a:solidFill>
              </a:rPr>
              <a:t>Imagine you launch every 2 weeks:</a:t>
            </a:r>
          </a:p>
          <a:p>
            <a:pPr marL="0" indent="0" algn="ctr">
              <a:buNone/>
            </a:pPr>
            <a:endParaRPr lang="en-US" sz="3300" b="1">
              <a:solidFill>
                <a:schemeClr val="tx1"/>
              </a:solidFill>
            </a:endParaRPr>
          </a:p>
          <a:p>
            <a:pPr marL="0" indent="0">
              <a:buNone/>
            </a:pPr>
            <a:r>
              <a:rPr lang="en-US" sz="3300" b="1"/>
              <a:t>(By the way, the 2</a:t>
            </a:r>
            <a:r>
              <a:rPr lang="en-US" sz="3300" b="1" baseline="30000"/>
              <a:t>nd</a:t>
            </a:r>
            <a:r>
              <a:rPr lang="en-US" sz="3300" b="1"/>
              <a:t> launch is easy - you just re-use the same emails or videos or slides!!!)</a:t>
            </a:r>
          </a:p>
          <a:p>
            <a:pPr marL="0" indent="0">
              <a:buNone/>
            </a:pPr>
            <a:endParaRPr lang="en-US" sz="3300" b="1"/>
          </a:p>
          <a:p>
            <a:pPr marL="0" indent="0">
              <a:buNone/>
            </a:pPr>
            <a:r>
              <a:rPr lang="en-US" sz="3300" b="1"/>
              <a:t>So you got 15 clients the first time: $1500 a month</a:t>
            </a:r>
          </a:p>
          <a:p>
            <a:pPr marL="0" indent="0">
              <a:buNone/>
            </a:pPr>
            <a:r>
              <a:rPr lang="en-US" sz="3300" b="1"/>
              <a:t>Then 15 clients in 2 weeks: $3000 a month</a:t>
            </a:r>
          </a:p>
          <a:p>
            <a:pPr marL="0" indent="0">
              <a:buNone/>
            </a:pPr>
            <a:r>
              <a:rPr lang="en-US" sz="3300" b="1"/>
              <a:t>In 2 more weeks: $4500 a month</a:t>
            </a:r>
          </a:p>
          <a:p>
            <a:pPr marL="0" indent="0">
              <a:buNone/>
            </a:pPr>
            <a:r>
              <a:rPr lang="en-US" sz="3300" b="1"/>
              <a:t>By the end of the 2</a:t>
            </a:r>
            <a:r>
              <a:rPr lang="en-US" sz="3300" b="1" baseline="30000"/>
              <a:t>nd</a:t>
            </a:r>
            <a:r>
              <a:rPr lang="en-US" sz="3300" b="1"/>
              <a:t> month: $6000 a month</a:t>
            </a:r>
          </a:p>
          <a:p>
            <a:pPr marL="0" indent="0">
              <a:buNone/>
            </a:pPr>
            <a:r>
              <a:rPr lang="en-US" sz="3300" b="1"/>
              <a:t>3</a:t>
            </a:r>
            <a:r>
              <a:rPr lang="en-US" sz="3300" b="1" baseline="30000"/>
              <a:t>rd</a:t>
            </a:r>
            <a:r>
              <a:rPr lang="en-US" sz="3300" b="1"/>
              <a:t> month: $9000 a month</a:t>
            </a:r>
          </a:p>
        </p:txBody>
      </p:sp>
    </p:spTree>
    <p:extLst>
      <p:ext uri="{BB962C8B-B14F-4D97-AF65-F5344CB8AC3E}">
        <p14:creationId xmlns:p14="http://schemas.microsoft.com/office/powerpoint/2010/main" val="224176833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3" name="Content Placeholder 2">
            <a:extLst>
              <a:ext uri="{FF2B5EF4-FFF2-40B4-BE49-F238E27FC236}">
                <a16:creationId xmlns:a16="http://schemas.microsoft.com/office/drawing/2014/main" id="{4CE97828-AFF6-420D-898A-6D0ACD3C0EF3}"/>
              </a:ext>
            </a:extLst>
          </p:cNvPr>
          <p:cNvSpPr>
            <a:spLocks noGrp="1"/>
          </p:cNvSpPr>
          <p:nvPr>
            <p:ph idx="1"/>
          </p:nvPr>
        </p:nvSpPr>
        <p:spPr>
          <a:xfrm>
            <a:off x="1066800" y="610142"/>
            <a:ext cx="10058400" cy="5343186"/>
          </a:xfrm>
        </p:spPr>
        <p:txBody>
          <a:bodyPr>
            <a:normAutofit/>
          </a:bodyPr>
          <a:lstStyle/>
          <a:p>
            <a:pPr marL="0" indent="0" algn="ctr">
              <a:buNone/>
            </a:pPr>
            <a:r>
              <a:rPr lang="en-US" sz="4400" b="1">
                <a:solidFill>
                  <a:schemeClr val="accent5">
                    <a:lumMod val="75000"/>
                  </a:schemeClr>
                </a:solidFill>
              </a:rPr>
              <a:t>Step 8: Make It Evergreen</a:t>
            </a:r>
          </a:p>
          <a:p>
            <a:pPr marL="0" indent="0" algn="ctr">
              <a:buNone/>
            </a:pPr>
            <a:endParaRPr lang="en-US" sz="3300" b="1">
              <a:solidFill>
                <a:schemeClr val="tx1"/>
              </a:solidFill>
            </a:endParaRPr>
          </a:p>
          <a:p>
            <a:pPr marL="0" indent="0">
              <a:buNone/>
            </a:pPr>
            <a:r>
              <a:rPr lang="en-US" sz="3300" b="1"/>
              <a:t>Notice I didn’t say make it evergreen first.</a:t>
            </a:r>
          </a:p>
          <a:p>
            <a:pPr marL="0" indent="0">
              <a:buNone/>
            </a:pPr>
            <a:endParaRPr lang="en-US" sz="3300" b="1"/>
          </a:p>
          <a:p>
            <a:pPr marL="0" indent="0">
              <a:buNone/>
            </a:pPr>
            <a:r>
              <a:rPr lang="en-US" sz="3300" b="1"/>
              <a:t>That’s a big mistake a lot of people make.</a:t>
            </a:r>
          </a:p>
        </p:txBody>
      </p:sp>
    </p:spTree>
    <p:extLst>
      <p:ext uri="{BB962C8B-B14F-4D97-AF65-F5344CB8AC3E}">
        <p14:creationId xmlns:p14="http://schemas.microsoft.com/office/powerpoint/2010/main" val="374768825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3" name="Content Placeholder 2">
            <a:extLst>
              <a:ext uri="{FF2B5EF4-FFF2-40B4-BE49-F238E27FC236}">
                <a16:creationId xmlns:a16="http://schemas.microsoft.com/office/drawing/2014/main" id="{4CE97828-AFF6-420D-898A-6D0ACD3C0EF3}"/>
              </a:ext>
            </a:extLst>
          </p:cNvPr>
          <p:cNvSpPr>
            <a:spLocks noGrp="1"/>
          </p:cNvSpPr>
          <p:nvPr>
            <p:ph idx="1"/>
          </p:nvPr>
        </p:nvSpPr>
        <p:spPr>
          <a:xfrm>
            <a:off x="1066800" y="610142"/>
            <a:ext cx="10058400" cy="5343186"/>
          </a:xfrm>
        </p:spPr>
        <p:txBody>
          <a:bodyPr>
            <a:normAutofit fontScale="92500" lnSpcReduction="10000"/>
          </a:bodyPr>
          <a:lstStyle/>
          <a:p>
            <a:pPr marL="0" indent="0" algn="ctr">
              <a:buNone/>
            </a:pPr>
            <a:r>
              <a:rPr lang="en-US" sz="4400" b="1">
                <a:solidFill>
                  <a:schemeClr val="accent5">
                    <a:lumMod val="75000"/>
                  </a:schemeClr>
                </a:solidFill>
              </a:rPr>
              <a:t>The Easy Way to Do Evergreen:</a:t>
            </a:r>
          </a:p>
          <a:p>
            <a:pPr marL="0" indent="0">
              <a:buNone/>
            </a:pPr>
            <a:endParaRPr lang="en-US" sz="3300" b="1"/>
          </a:p>
          <a:p>
            <a:pPr marL="514350" indent="-514350">
              <a:buAutoNum type="arabicParenR"/>
            </a:pPr>
            <a:r>
              <a:rPr lang="en-US" sz="3300" b="1"/>
              <a:t>Use the landing page on your membership</a:t>
            </a:r>
          </a:p>
          <a:p>
            <a:pPr marL="514350" indent="-514350">
              <a:buAutoNum type="arabicParenR"/>
            </a:pPr>
            <a:endParaRPr lang="en-US" sz="3300" b="1"/>
          </a:p>
          <a:p>
            <a:pPr marL="514350" indent="-514350">
              <a:buAutoNum type="arabicParenR"/>
            </a:pPr>
            <a:r>
              <a:rPr lang="en-US" sz="3300" b="1"/>
              <a:t>Use the same simple sales letter with all the details</a:t>
            </a:r>
          </a:p>
          <a:p>
            <a:pPr marL="514350" indent="-514350">
              <a:buAutoNum type="arabicParenR"/>
            </a:pPr>
            <a:endParaRPr lang="en-US" sz="3300" b="1"/>
          </a:p>
          <a:p>
            <a:pPr marL="514350" indent="-514350">
              <a:buAutoNum type="arabicParenR"/>
            </a:pPr>
            <a:r>
              <a:rPr lang="en-US" sz="3300" b="1"/>
              <a:t>Just Automate the  5 day email campaign with a deadline to enroll (the deadline is critical, don’t skip this step)</a:t>
            </a:r>
          </a:p>
          <a:p>
            <a:pPr marL="514350" indent="-514350">
              <a:buAutoNum type="arabicParenR"/>
            </a:pPr>
            <a:r>
              <a:rPr lang="en-US" sz="3300" b="1"/>
              <a:t>(optional) you can add a video just like this to your sales page - but it’s NOT NECESSARY don’t let the complexity of a video like this hold you back! Just Start!!!</a:t>
            </a:r>
          </a:p>
          <a:p>
            <a:pPr marL="514350" indent="-514350">
              <a:buFont typeface="+mj-lt"/>
              <a:buAutoNum type="arabicPeriod"/>
            </a:pPr>
            <a:endParaRPr lang="en-US" sz="3300" b="1"/>
          </a:p>
        </p:txBody>
      </p:sp>
    </p:spTree>
    <p:extLst>
      <p:ext uri="{BB962C8B-B14F-4D97-AF65-F5344CB8AC3E}">
        <p14:creationId xmlns:p14="http://schemas.microsoft.com/office/powerpoint/2010/main" val="361010521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3" name="Content Placeholder 2">
            <a:extLst>
              <a:ext uri="{FF2B5EF4-FFF2-40B4-BE49-F238E27FC236}">
                <a16:creationId xmlns:a16="http://schemas.microsoft.com/office/drawing/2014/main" id="{4CE97828-AFF6-420D-898A-6D0ACD3C0EF3}"/>
              </a:ext>
            </a:extLst>
          </p:cNvPr>
          <p:cNvSpPr>
            <a:spLocks noGrp="1"/>
          </p:cNvSpPr>
          <p:nvPr>
            <p:ph idx="1"/>
          </p:nvPr>
        </p:nvSpPr>
        <p:spPr>
          <a:xfrm>
            <a:off x="1066800" y="610142"/>
            <a:ext cx="10058400" cy="5343186"/>
          </a:xfrm>
        </p:spPr>
        <p:txBody>
          <a:bodyPr>
            <a:normAutofit fontScale="92500" lnSpcReduction="10000"/>
          </a:bodyPr>
          <a:lstStyle/>
          <a:p>
            <a:pPr marL="0" indent="0" algn="ctr">
              <a:buNone/>
            </a:pPr>
            <a:r>
              <a:rPr lang="en-US" sz="4400" b="1">
                <a:solidFill>
                  <a:schemeClr val="accent5">
                    <a:lumMod val="75000"/>
                  </a:schemeClr>
                </a:solidFill>
              </a:rPr>
              <a:t>That’s It - Now You Have an Evergreen Coaching Membership:</a:t>
            </a:r>
          </a:p>
          <a:p>
            <a:pPr marL="0" indent="0">
              <a:buNone/>
            </a:pPr>
            <a:endParaRPr lang="en-US" sz="3300" b="1"/>
          </a:p>
          <a:p>
            <a:pPr marL="514350" indent="-514350">
              <a:buAutoNum type="arabicParenR"/>
            </a:pPr>
            <a:r>
              <a:rPr lang="en-US" sz="3300" b="1"/>
              <a:t>New Clients on Autopilot Each Month</a:t>
            </a:r>
          </a:p>
          <a:p>
            <a:pPr marL="514350" indent="-514350">
              <a:buAutoNum type="arabicParenR"/>
            </a:pPr>
            <a:endParaRPr lang="en-US" sz="3300" b="1"/>
          </a:p>
          <a:p>
            <a:pPr marL="514350" indent="-514350">
              <a:buAutoNum type="arabicParenR"/>
            </a:pPr>
            <a:r>
              <a:rPr lang="en-US" sz="3300" b="1"/>
              <a:t>$1500 - $15,000 a month with 15-150 Client/Members</a:t>
            </a:r>
          </a:p>
          <a:p>
            <a:pPr marL="514350" indent="-514350">
              <a:buAutoNum type="arabicParenR"/>
            </a:pPr>
            <a:endParaRPr lang="en-US" sz="3300" b="1"/>
          </a:p>
          <a:p>
            <a:pPr marL="514350" indent="-514350">
              <a:buAutoNum type="arabicParenR"/>
            </a:pPr>
            <a:r>
              <a:rPr lang="en-US" sz="3300" b="1"/>
              <a:t>You coach just 2 hours a week, add the recordings to the membership so it’s always adding value</a:t>
            </a:r>
          </a:p>
          <a:p>
            <a:pPr marL="514350" indent="-514350">
              <a:buAutoNum type="arabicParenR"/>
            </a:pPr>
            <a:r>
              <a:rPr lang="en-US" sz="3300" b="1"/>
              <a:t>Live Your Life!! (The BEST part!!!)</a:t>
            </a:r>
          </a:p>
          <a:p>
            <a:pPr marL="514350" indent="-514350">
              <a:buFont typeface="+mj-lt"/>
              <a:buAutoNum type="arabicPeriod"/>
            </a:pPr>
            <a:endParaRPr lang="en-US" sz="3300" b="1"/>
          </a:p>
        </p:txBody>
      </p:sp>
    </p:spTree>
    <p:extLst>
      <p:ext uri="{BB962C8B-B14F-4D97-AF65-F5344CB8AC3E}">
        <p14:creationId xmlns:p14="http://schemas.microsoft.com/office/powerpoint/2010/main" val="19089035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C8907B0A-084F-F741-9ADD-5414756FED6B}"/>
              </a:ext>
            </a:extLst>
          </p:cNvPr>
          <p:cNvSpPr>
            <a:spLocks noGrp="1"/>
          </p:cNvSpPr>
          <p:nvPr>
            <p:ph type="subTitle" idx="1"/>
          </p:nvPr>
        </p:nvSpPr>
        <p:spPr>
          <a:xfrm>
            <a:off x="2344415" y="1360661"/>
            <a:ext cx="6858000" cy="4232672"/>
          </a:xfrm>
        </p:spPr>
        <p:txBody>
          <a:bodyPr>
            <a:normAutofit fontScale="85000" lnSpcReduction="20000"/>
          </a:bodyPr>
          <a:lstStyle/>
          <a:p>
            <a:pPr eaLnBrk="1" hangingPunct="1">
              <a:defRPr/>
            </a:pPr>
            <a:r>
              <a:rPr lang="en-US" sz="3600">
                <a:solidFill>
                  <a:srgbClr val="1871F3"/>
                </a:solidFill>
              </a:rPr>
              <a:t>When you have your Coaching Membership you become free to:</a:t>
            </a:r>
          </a:p>
          <a:p>
            <a:pPr eaLnBrk="1" hangingPunct="1">
              <a:defRPr/>
            </a:pPr>
            <a:endParaRPr lang="en-US"/>
          </a:p>
          <a:p>
            <a:pPr eaLnBrk="1" hangingPunct="1">
              <a:defRPr/>
            </a:pPr>
            <a:r>
              <a:rPr lang="en-US" sz="2700"/>
              <a:t>Scale</a:t>
            </a:r>
          </a:p>
          <a:p>
            <a:pPr eaLnBrk="1" hangingPunct="1">
              <a:defRPr/>
            </a:pPr>
            <a:r>
              <a:rPr lang="en-US" sz="2700"/>
              <a:t>Change Lives</a:t>
            </a:r>
          </a:p>
          <a:p>
            <a:pPr eaLnBrk="1" hangingPunct="1">
              <a:defRPr/>
            </a:pPr>
            <a:r>
              <a:rPr lang="en-US" sz="2700"/>
              <a:t>Work Less </a:t>
            </a:r>
          </a:p>
          <a:p>
            <a:pPr eaLnBrk="1" hangingPunct="1">
              <a:defRPr/>
            </a:pPr>
            <a:r>
              <a:rPr lang="en-US" sz="2700"/>
              <a:t>More Time Freedom</a:t>
            </a:r>
          </a:p>
          <a:p>
            <a:pPr eaLnBrk="1" hangingPunct="1">
              <a:defRPr/>
            </a:pPr>
            <a:r>
              <a:rPr lang="en-US" sz="2700"/>
              <a:t>Less Stress</a:t>
            </a:r>
          </a:p>
          <a:p>
            <a:pPr eaLnBrk="1" hangingPunct="1">
              <a:defRPr/>
            </a:pPr>
            <a:r>
              <a:rPr lang="en-US" sz="2700"/>
              <a:t>More Recreation</a:t>
            </a:r>
          </a:p>
          <a:p>
            <a:pPr eaLnBrk="1" hangingPunct="1">
              <a:defRPr/>
            </a:pPr>
            <a:r>
              <a:rPr lang="en-US" sz="2700"/>
              <a:t>Makes you fresher and a better coach, so you can promise more and charge more . . . </a:t>
            </a:r>
          </a:p>
        </p:txBody>
      </p:sp>
    </p:spTree>
    <p:extLst>
      <p:ext uri="{BB962C8B-B14F-4D97-AF65-F5344CB8AC3E}">
        <p14:creationId xmlns:p14="http://schemas.microsoft.com/office/powerpoint/2010/main" val="83037877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8C319D0E-1EC3-E14E-90D4-2D2329AFB824}"/>
              </a:ext>
            </a:extLst>
          </p:cNvPr>
          <p:cNvSpPr>
            <a:spLocks noGrp="1"/>
          </p:cNvSpPr>
          <p:nvPr>
            <p:ph type="subTitle" idx="1"/>
          </p:nvPr>
        </p:nvSpPr>
        <p:spPr>
          <a:xfrm>
            <a:off x="2344415" y="1360661"/>
            <a:ext cx="6858000" cy="4232672"/>
          </a:xfrm>
        </p:spPr>
        <p:txBody>
          <a:bodyPr>
            <a:normAutofit/>
          </a:bodyPr>
          <a:lstStyle/>
          <a:p>
            <a:pPr eaLnBrk="1" hangingPunct="1">
              <a:defRPr/>
            </a:pPr>
            <a:r>
              <a:rPr lang="en-US" sz="3600">
                <a:solidFill>
                  <a:srgbClr val="1871F3"/>
                </a:solidFill>
              </a:rPr>
              <a:t>The key is the system:</a:t>
            </a:r>
          </a:p>
          <a:p>
            <a:pPr eaLnBrk="1" hangingPunct="1">
              <a:defRPr/>
            </a:pPr>
            <a:endParaRPr lang="en-US"/>
          </a:p>
          <a:p>
            <a:pPr eaLnBrk="1" hangingPunct="1">
              <a:defRPr/>
            </a:pPr>
            <a:r>
              <a:rPr lang="en-US" sz="2700"/>
              <a:t>So you aren’t reinventing the wheel with new offers each month </a:t>
            </a:r>
          </a:p>
        </p:txBody>
      </p:sp>
    </p:spTree>
    <p:extLst>
      <p:ext uri="{BB962C8B-B14F-4D97-AF65-F5344CB8AC3E}">
        <p14:creationId xmlns:p14="http://schemas.microsoft.com/office/powerpoint/2010/main" val="353810110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0F1B6388-3242-2442-88B9-47EEB4A17174}"/>
              </a:ext>
            </a:extLst>
          </p:cNvPr>
          <p:cNvSpPr>
            <a:spLocks noGrp="1"/>
          </p:cNvSpPr>
          <p:nvPr>
            <p:ph type="subTitle" idx="1"/>
          </p:nvPr>
        </p:nvSpPr>
        <p:spPr>
          <a:xfrm>
            <a:off x="1094510" y="671801"/>
            <a:ext cx="9144000" cy="5036272"/>
          </a:xfrm>
        </p:spPr>
        <p:txBody>
          <a:bodyPr>
            <a:normAutofit/>
          </a:bodyPr>
          <a:lstStyle/>
          <a:p>
            <a:r>
              <a:rPr lang="en-US" sz="4800">
                <a:solidFill>
                  <a:srgbClr val="1871F3"/>
                </a:solidFill>
              </a:rPr>
              <a:t>Live the Life</a:t>
            </a:r>
          </a:p>
          <a:p>
            <a:endParaRPr lang="en-US"/>
          </a:p>
          <a:p>
            <a:endParaRPr lang="en-US"/>
          </a:p>
          <a:p>
            <a:pPr algn="l"/>
            <a:r>
              <a:rPr lang="en-US" sz="3600"/>
              <a:t>The point of all of this is to live the life, changing others’ lives and LIVING your life  . . . </a:t>
            </a:r>
          </a:p>
          <a:p>
            <a:pPr algn="l"/>
            <a:endParaRPr lang="en-US" sz="3600"/>
          </a:p>
        </p:txBody>
      </p:sp>
    </p:spTree>
    <p:extLst>
      <p:ext uri="{BB962C8B-B14F-4D97-AF65-F5344CB8AC3E}">
        <p14:creationId xmlns:p14="http://schemas.microsoft.com/office/powerpoint/2010/main" val="149493992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0F1B6388-3242-2442-88B9-47EEB4A17174}"/>
              </a:ext>
            </a:extLst>
          </p:cNvPr>
          <p:cNvSpPr>
            <a:spLocks noGrp="1"/>
          </p:cNvSpPr>
          <p:nvPr>
            <p:ph type="subTitle" idx="1"/>
          </p:nvPr>
        </p:nvSpPr>
        <p:spPr>
          <a:xfrm>
            <a:off x="1094510" y="671801"/>
            <a:ext cx="10209594" cy="5036272"/>
          </a:xfrm>
        </p:spPr>
        <p:txBody>
          <a:bodyPr>
            <a:normAutofit/>
          </a:bodyPr>
          <a:lstStyle/>
          <a:p>
            <a:r>
              <a:rPr lang="en-US" sz="3500" b="1">
                <a:solidFill>
                  <a:srgbClr val="1871F3"/>
                </a:solidFill>
              </a:rPr>
              <a:t>If you are here today, let me guess that you are in one of the following situations (or maybe a combo):</a:t>
            </a:r>
          </a:p>
          <a:p>
            <a:endParaRPr lang="en-US"/>
          </a:p>
          <a:p>
            <a:pPr algn="l"/>
            <a:r>
              <a:rPr lang="en-US" sz="2700" b="1"/>
              <a:t>You are a 1-1 coach or consultant and you are frankly speaking, burning out because of the pressure and the hours of delivering 1-1, in addition to the selling involved in enrolling clients at high prices</a:t>
            </a:r>
          </a:p>
          <a:p>
            <a:pPr marL="742950" indent="-742950" algn="l">
              <a:buAutoNum type="arabicParenR"/>
            </a:pPr>
            <a:endParaRPr lang="en-US" sz="2700"/>
          </a:p>
        </p:txBody>
      </p:sp>
    </p:spTree>
    <p:extLst>
      <p:ext uri="{BB962C8B-B14F-4D97-AF65-F5344CB8AC3E}">
        <p14:creationId xmlns:p14="http://schemas.microsoft.com/office/powerpoint/2010/main" val="413452718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0F1B6388-3242-2442-88B9-47EEB4A17174}"/>
              </a:ext>
            </a:extLst>
          </p:cNvPr>
          <p:cNvSpPr>
            <a:spLocks noGrp="1"/>
          </p:cNvSpPr>
          <p:nvPr>
            <p:ph type="subTitle" idx="1"/>
          </p:nvPr>
        </p:nvSpPr>
        <p:spPr>
          <a:xfrm>
            <a:off x="1094510" y="671801"/>
            <a:ext cx="9144000" cy="5036272"/>
          </a:xfrm>
        </p:spPr>
        <p:txBody>
          <a:bodyPr>
            <a:normAutofit/>
          </a:bodyPr>
          <a:lstStyle/>
          <a:p>
            <a:r>
              <a:rPr lang="en-US" sz="4800">
                <a:solidFill>
                  <a:srgbClr val="1871F3"/>
                </a:solidFill>
              </a:rPr>
              <a:t>What would it mean for you?</a:t>
            </a:r>
          </a:p>
          <a:p>
            <a:endParaRPr lang="en-US"/>
          </a:p>
          <a:p>
            <a:endParaRPr lang="en-US"/>
          </a:p>
          <a:p>
            <a:pPr algn="l"/>
            <a:r>
              <a:rPr lang="en-US" sz="3600"/>
              <a:t>For you?</a:t>
            </a:r>
          </a:p>
          <a:p>
            <a:pPr algn="l"/>
            <a:r>
              <a:rPr lang="en-US" sz="3600"/>
              <a:t>For your family?</a:t>
            </a:r>
          </a:p>
          <a:p>
            <a:pPr algn="l"/>
            <a:r>
              <a:rPr lang="en-US" sz="3600"/>
              <a:t>For your lifestyle?</a:t>
            </a:r>
          </a:p>
          <a:p>
            <a:pPr algn="l"/>
            <a:endParaRPr lang="en-US" sz="3600"/>
          </a:p>
        </p:txBody>
      </p:sp>
    </p:spTree>
    <p:extLst>
      <p:ext uri="{BB962C8B-B14F-4D97-AF65-F5344CB8AC3E}">
        <p14:creationId xmlns:p14="http://schemas.microsoft.com/office/powerpoint/2010/main" val="393756693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0F1B6388-3242-2442-88B9-47EEB4A17174}"/>
              </a:ext>
            </a:extLst>
          </p:cNvPr>
          <p:cNvSpPr>
            <a:spLocks noGrp="1"/>
          </p:cNvSpPr>
          <p:nvPr>
            <p:ph type="subTitle" idx="1"/>
          </p:nvPr>
        </p:nvSpPr>
        <p:spPr>
          <a:xfrm>
            <a:off x="1094510" y="671801"/>
            <a:ext cx="9144000" cy="5036272"/>
          </a:xfrm>
        </p:spPr>
        <p:txBody>
          <a:bodyPr>
            <a:normAutofit fontScale="92500" lnSpcReduction="20000"/>
          </a:bodyPr>
          <a:lstStyle/>
          <a:p>
            <a:r>
              <a:rPr lang="en-US" sz="4800">
                <a:solidFill>
                  <a:srgbClr val="1871F3"/>
                </a:solidFill>
              </a:rPr>
              <a:t>Live the Life</a:t>
            </a:r>
          </a:p>
          <a:p>
            <a:endParaRPr lang="en-US"/>
          </a:p>
          <a:p>
            <a:endParaRPr lang="en-US"/>
          </a:p>
          <a:p>
            <a:pPr algn="l"/>
            <a:r>
              <a:rPr lang="en-US" sz="3600"/>
              <a:t>Must have boundaries</a:t>
            </a:r>
          </a:p>
          <a:p>
            <a:pPr algn="l"/>
            <a:endParaRPr lang="en-US" sz="3600"/>
          </a:p>
          <a:p>
            <a:pPr algn="l"/>
            <a:r>
              <a:rPr lang="en-US" sz="3600"/>
              <a:t>Free time</a:t>
            </a:r>
          </a:p>
          <a:p>
            <a:pPr algn="l"/>
            <a:endParaRPr lang="en-US" sz="3600"/>
          </a:p>
          <a:p>
            <a:pPr algn="l"/>
            <a:r>
              <a:rPr lang="en-US" sz="3600"/>
              <a:t>Rest to be your best</a:t>
            </a:r>
          </a:p>
          <a:p>
            <a:pPr algn="l"/>
            <a:endParaRPr lang="en-US" sz="3600"/>
          </a:p>
          <a:p>
            <a:pPr algn="l"/>
            <a:r>
              <a:rPr lang="en-US" sz="3600"/>
              <a:t>4 hours a day max</a:t>
            </a:r>
          </a:p>
          <a:p>
            <a:pPr algn="l"/>
            <a:endParaRPr lang="en-US" sz="3600"/>
          </a:p>
        </p:txBody>
      </p:sp>
    </p:spTree>
    <p:extLst>
      <p:ext uri="{BB962C8B-B14F-4D97-AF65-F5344CB8AC3E}">
        <p14:creationId xmlns:p14="http://schemas.microsoft.com/office/powerpoint/2010/main" val="66739569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3" name="Content Placeholder 2">
            <a:extLst>
              <a:ext uri="{FF2B5EF4-FFF2-40B4-BE49-F238E27FC236}">
                <a16:creationId xmlns:a16="http://schemas.microsoft.com/office/drawing/2014/main" id="{4CE97828-AFF6-420D-898A-6D0ACD3C0EF3}"/>
              </a:ext>
            </a:extLst>
          </p:cNvPr>
          <p:cNvSpPr>
            <a:spLocks noGrp="1"/>
          </p:cNvSpPr>
          <p:nvPr>
            <p:ph idx="1"/>
          </p:nvPr>
        </p:nvSpPr>
        <p:spPr>
          <a:xfrm>
            <a:off x="1066800" y="610142"/>
            <a:ext cx="10058400" cy="5343186"/>
          </a:xfrm>
        </p:spPr>
        <p:txBody>
          <a:bodyPr>
            <a:normAutofit/>
          </a:bodyPr>
          <a:lstStyle/>
          <a:p>
            <a:pPr marL="0" indent="0">
              <a:buNone/>
            </a:pPr>
            <a:r>
              <a:rPr lang="en-US" sz="4400" b="1">
                <a:solidFill>
                  <a:schemeClr val="accent5">
                    <a:lumMod val="75000"/>
                  </a:schemeClr>
                </a:solidFill>
              </a:rPr>
              <a:t>This gives you a ton of freedom</a:t>
            </a:r>
          </a:p>
          <a:p>
            <a:pPr marL="0" indent="0">
              <a:buNone/>
            </a:pPr>
            <a:endParaRPr lang="en-US" sz="3300" b="1">
              <a:solidFill>
                <a:schemeClr val="tx1"/>
              </a:solidFill>
            </a:endParaRPr>
          </a:p>
          <a:p>
            <a:pPr marL="514350" indent="-514350">
              <a:buAutoNum type="arabicParenR"/>
            </a:pPr>
            <a:r>
              <a:rPr lang="en-US" sz="3300" b="1"/>
              <a:t>Your workload is literally 15-20 minutes a day for community and questions</a:t>
            </a:r>
          </a:p>
          <a:p>
            <a:pPr marL="514350" indent="-514350">
              <a:buAutoNum type="arabicParenR"/>
            </a:pPr>
            <a:r>
              <a:rPr lang="en-US" sz="3300" b="1">
                <a:solidFill>
                  <a:schemeClr val="tx1"/>
                </a:solidFill>
              </a:rPr>
              <a:t>And 60 minutes once a week for q and a . . </a:t>
            </a:r>
          </a:p>
          <a:p>
            <a:pPr marL="514350" indent="-514350">
              <a:buAutoNum type="arabicParenR"/>
            </a:pPr>
            <a:endParaRPr lang="en-US" sz="3300" b="1"/>
          </a:p>
          <a:p>
            <a:pPr marL="514350" indent="-514350">
              <a:buAutoNum type="arabicParenR"/>
            </a:pPr>
            <a:r>
              <a:rPr lang="en-US" sz="3300" b="1">
                <a:solidFill>
                  <a:schemeClr val="tx1"/>
                </a:solidFill>
              </a:rPr>
              <a:t>With a schedule like that . . You have the freedom to rest and be fresh for your clients . . .</a:t>
            </a:r>
          </a:p>
          <a:p>
            <a:pPr marL="514350" indent="-514350">
              <a:buAutoNum type="arabicParenR"/>
            </a:pPr>
            <a:endParaRPr lang="en-US" sz="3300" b="1"/>
          </a:p>
        </p:txBody>
      </p:sp>
    </p:spTree>
    <p:extLst>
      <p:ext uri="{BB962C8B-B14F-4D97-AF65-F5344CB8AC3E}">
        <p14:creationId xmlns:p14="http://schemas.microsoft.com/office/powerpoint/2010/main" val="279558096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3" name="Content Placeholder 2">
            <a:extLst>
              <a:ext uri="{FF2B5EF4-FFF2-40B4-BE49-F238E27FC236}">
                <a16:creationId xmlns:a16="http://schemas.microsoft.com/office/drawing/2014/main" id="{4CE97828-AFF6-420D-898A-6D0ACD3C0EF3}"/>
              </a:ext>
            </a:extLst>
          </p:cNvPr>
          <p:cNvSpPr>
            <a:spLocks noGrp="1"/>
          </p:cNvSpPr>
          <p:nvPr>
            <p:ph idx="1"/>
          </p:nvPr>
        </p:nvSpPr>
        <p:spPr>
          <a:xfrm>
            <a:off x="1066800" y="610142"/>
            <a:ext cx="10058400" cy="5343186"/>
          </a:xfrm>
        </p:spPr>
        <p:txBody>
          <a:bodyPr>
            <a:normAutofit fontScale="92500" lnSpcReduction="20000"/>
          </a:bodyPr>
          <a:lstStyle/>
          <a:p>
            <a:pPr marL="0" indent="0">
              <a:buNone/>
            </a:pPr>
            <a:r>
              <a:rPr lang="en-US" sz="4400" b="1">
                <a:solidFill>
                  <a:schemeClr val="accent5">
                    <a:lumMod val="75000"/>
                  </a:schemeClr>
                </a:solidFill>
              </a:rPr>
              <a:t>Your Schedule:</a:t>
            </a:r>
          </a:p>
          <a:p>
            <a:pPr marL="0" indent="0">
              <a:buNone/>
            </a:pPr>
            <a:endParaRPr lang="en-US" sz="3300" b="1"/>
          </a:p>
          <a:p>
            <a:pPr marL="0" indent="0">
              <a:buNone/>
            </a:pPr>
            <a:r>
              <a:rPr lang="en-US" sz="3300" b="1">
                <a:solidFill>
                  <a:schemeClr val="tx1"/>
                </a:solidFill>
              </a:rPr>
              <a:t>Daily:</a:t>
            </a:r>
          </a:p>
          <a:p>
            <a:pPr marL="0" indent="0">
              <a:buNone/>
            </a:pPr>
            <a:endParaRPr lang="en-US" sz="3300" b="1"/>
          </a:p>
          <a:p>
            <a:pPr marL="0" indent="0">
              <a:buNone/>
            </a:pPr>
            <a:r>
              <a:rPr lang="en-US" sz="3300" b="1"/>
              <a:t>30 minutes work on content and prospecting your daily followers and connections, inviting to your evergreen launch . . </a:t>
            </a:r>
          </a:p>
          <a:p>
            <a:pPr marL="0" indent="0">
              <a:buNone/>
            </a:pPr>
            <a:endParaRPr lang="en-US" sz="3300" b="1"/>
          </a:p>
          <a:p>
            <a:pPr marL="0" indent="0">
              <a:buNone/>
            </a:pPr>
            <a:r>
              <a:rPr lang="en-US" sz="3300" b="1"/>
              <a:t>Once a week: 60 minute Q and A session</a:t>
            </a:r>
          </a:p>
          <a:p>
            <a:pPr marL="0" indent="0">
              <a:buNone/>
            </a:pPr>
            <a:endParaRPr lang="en-US" sz="3300" b="1"/>
          </a:p>
          <a:p>
            <a:pPr marL="0" indent="0">
              <a:buNone/>
            </a:pPr>
            <a:r>
              <a:rPr lang="en-US" sz="3300" b="1"/>
              <a:t>About 12 hours a week long term</a:t>
            </a:r>
          </a:p>
          <a:p>
            <a:pPr marL="0" indent="0">
              <a:buNone/>
            </a:pPr>
            <a:endParaRPr lang="en-US" sz="3300" b="1">
              <a:solidFill>
                <a:schemeClr val="tx1"/>
              </a:solidFill>
            </a:endParaRPr>
          </a:p>
          <a:p>
            <a:pPr marL="0" indent="0">
              <a:buNone/>
            </a:pPr>
            <a:endParaRPr lang="en-US" sz="3300" b="1">
              <a:solidFill>
                <a:schemeClr val="tx1"/>
              </a:solidFill>
            </a:endParaRPr>
          </a:p>
          <a:p>
            <a:pPr marL="514350" indent="-514350">
              <a:buAutoNum type="arabicParenR"/>
            </a:pPr>
            <a:endParaRPr lang="en-US" sz="3300" b="1"/>
          </a:p>
        </p:txBody>
      </p:sp>
    </p:spTree>
    <p:extLst>
      <p:ext uri="{BB962C8B-B14F-4D97-AF65-F5344CB8AC3E}">
        <p14:creationId xmlns:p14="http://schemas.microsoft.com/office/powerpoint/2010/main" val="40272496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3" name="Content Placeholder 2">
            <a:extLst>
              <a:ext uri="{FF2B5EF4-FFF2-40B4-BE49-F238E27FC236}">
                <a16:creationId xmlns:a16="http://schemas.microsoft.com/office/drawing/2014/main" id="{4CE97828-AFF6-420D-898A-6D0ACD3C0EF3}"/>
              </a:ext>
            </a:extLst>
          </p:cNvPr>
          <p:cNvSpPr>
            <a:spLocks noGrp="1"/>
          </p:cNvSpPr>
          <p:nvPr>
            <p:ph idx="1"/>
          </p:nvPr>
        </p:nvSpPr>
        <p:spPr>
          <a:xfrm>
            <a:off x="1066800" y="610142"/>
            <a:ext cx="10058400" cy="5343186"/>
          </a:xfrm>
        </p:spPr>
        <p:txBody>
          <a:bodyPr>
            <a:normAutofit fontScale="92500" lnSpcReduction="20000"/>
          </a:bodyPr>
          <a:lstStyle/>
          <a:p>
            <a:pPr marL="0" indent="0">
              <a:buNone/>
            </a:pPr>
            <a:r>
              <a:rPr lang="en-US" sz="4400" b="1">
                <a:solidFill>
                  <a:schemeClr val="accent5">
                    <a:lumMod val="75000"/>
                  </a:schemeClr>
                </a:solidFill>
              </a:rPr>
              <a:t>Your Schedule:</a:t>
            </a:r>
          </a:p>
          <a:p>
            <a:pPr marL="0" indent="0">
              <a:buNone/>
            </a:pPr>
            <a:endParaRPr lang="en-US" sz="3300" b="1"/>
          </a:p>
          <a:p>
            <a:pPr marL="0" indent="0">
              <a:buNone/>
            </a:pPr>
            <a:r>
              <a:rPr lang="en-US" sz="3300" b="1">
                <a:solidFill>
                  <a:schemeClr val="tx1"/>
                </a:solidFill>
              </a:rPr>
              <a:t>Daily:</a:t>
            </a:r>
          </a:p>
          <a:p>
            <a:pPr marL="0" indent="0">
              <a:buNone/>
            </a:pPr>
            <a:endParaRPr lang="en-US" sz="3300" b="1"/>
          </a:p>
          <a:p>
            <a:pPr marL="0" indent="0">
              <a:buNone/>
            </a:pPr>
            <a:r>
              <a:rPr lang="en-US" sz="3300" b="1"/>
              <a:t>30 minutes work on content and prospecting your daily followers and connections, inviting to your evergreen launch . . </a:t>
            </a:r>
          </a:p>
          <a:p>
            <a:pPr marL="0" indent="0">
              <a:buNone/>
            </a:pPr>
            <a:endParaRPr lang="en-US" sz="3300" b="1"/>
          </a:p>
          <a:p>
            <a:pPr marL="0" indent="0">
              <a:buNone/>
            </a:pPr>
            <a:r>
              <a:rPr lang="en-US" sz="3300" b="1"/>
              <a:t>Once a week: 60 minute Q and A session</a:t>
            </a:r>
          </a:p>
          <a:p>
            <a:pPr marL="0" indent="0">
              <a:buNone/>
            </a:pPr>
            <a:endParaRPr lang="en-US" sz="3300" b="1"/>
          </a:p>
          <a:p>
            <a:pPr marL="0" indent="0">
              <a:buNone/>
            </a:pPr>
            <a:r>
              <a:rPr lang="en-US" sz="3300" b="1"/>
              <a:t>About 12 hours a week long term</a:t>
            </a:r>
          </a:p>
          <a:p>
            <a:pPr marL="0" indent="0">
              <a:buNone/>
            </a:pPr>
            <a:endParaRPr lang="en-US" sz="3300" b="1">
              <a:solidFill>
                <a:schemeClr val="tx1"/>
              </a:solidFill>
            </a:endParaRPr>
          </a:p>
          <a:p>
            <a:pPr marL="0" indent="0">
              <a:buNone/>
            </a:pPr>
            <a:endParaRPr lang="en-US" sz="3300" b="1">
              <a:solidFill>
                <a:schemeClr val="tx1"/>
              </a:solidFill>
            </a:endParaRPr>
          </a:p>
          <a:p>
            <a:pPr marL="514350" indent="-514350">
              <a:buAutoNum type="arabicParenR"/>
            </a:pPr>
            <a:endParaRPr lang="en-US" sz="3300" b="1"/>
          </a:p>
        </p:txBody>
      </p:sp>
    </p:spTree>
    <p:extLst>
      <p:ext uri="{BB962C8B-B14F-4D97-AF65-F5344CB8AC3E}">
        <p14:creationId xmlns:p14="http://schemas.microsoft.com/office/powerpoint/2010/main" val="15810786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0F1B6388-3242-2442-88B9-47EEB4A17174}"/>
              </a:ext>
            </a:extLst>
          </p:cNvPr>
          <p:cNvSpPr>
            <a:spLocks noGrp="1"/>
          </p:cNvSpPr>
          <p:nvPr>
            <p:ph type="subTitle" idx="1"/>
          </p:nvPr>
        </p:nvSpPr>
        <p:spPr>
          <a:xfrm>
            <a:off x="1094510" y="671801"/>
            <a:ext cx="9144000" cy="5036272"/>
          </a:xfrm>
        </p:spPr>
        <p:txBody>
          <a:bodyPr>
            <a:normAutofit/>
          </a:bodyPr>
          <a:lstStyle/>
          <a:p>
            <a:r>
              <a:rPr lang="en-US" sz="4800">
                <a:solidFill>
                  <a:srgbClr val="1871F3"/>
                </a:solidFill>
              </a:rPr>
              <a:t>I don’t know why you are here:</a:t>
            </a:r>
          </a:p>
          <a:p>
            <a:endParaRPr lang="en-US"/>
          </a:p>
          <a:p>
            <a:endParaRPr lang="en-US"/>
          </a:p>
          <a:p>
            <a:pPr marL="571500" indent="-571500" algn="l">
              <a:buFont typeface="Arial" panose="020B0604020202020204" pitchFamily="34" charset="0"/>
              <a:buChar char="•"/>
            </a:pPr>
            <a:r>
              <a:rPr lang="en-US" sz="3600"/>
              <a:t>Maybe you are overwhelmed with 1-1 coaching clients and you know something has to give . . .</a:t>
            </a:r>
          </a:p>
        </p:txBody>
      </p:sp>
    </p:spTree>
    <p:extLst>
      <p:ext uri="{BB962C8B-B14F-4D97-AF65-F5344CB8AC3E}">
        <p14:creationId xmlns:p14="http://schemas.microsoft.com/office/powerpoint/2010/main" val="101920919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0F1B6388-3242-2442-88B9-47EEB4A17174}"/>
              </a:ext>
            </a:extLst>
          </p:cNvPr>
          <p:cNvSpPr>
            <a:spLocks noGrp="1"/>
          </p:cNvSpPr>
          <p:nvPr>
            <p:ph type="subTitle" idx="1"/>
          </p:nvPr>
        </p:nvSpPr>
        <p:spPr>
          <a:xfrm>
            <a:off x="1094510" y="671801"/>
            <a:ext cx="9144000" cy="5036272"/>
          </a:xfrm>
        </p:spPr>
        <p:txBody>
          <a:bodyPr>
            <a:normAutofit/>
          </a:bodyPr>
          <a:lstStyle/>
          <a:p>
            <a:r>
              <a:rPr lang="en-US" sz="4800">
                <a:solidFill>
                  <a:srgbClr val="1871F3"/>
                </a:solidFill>
              </a:rPr>
              <a:t>I don’t know why you are here:</a:t>
            </a:r>
          </a:p>
          <a:p>
            <a:endParaRPr lang="en-US"/>
          </a:p>
          <a:p>
            <a:endParaRPr lang="en-US"/>
          </a:p>
          <a:p>
            <a:pPr marL="571500" indent="-571500" algn="l">
              <a:buFont typeface="Arial" panose="020B0604020202020204" pitchFamily="34" charset="0"/>
              <a:buChar char="•"/>
            </a:pPr>
            <a:r>
              <a:rPr lang="en-US" sz="3600"/>
              <a:t>Maybe you want a “downsell” option for 1-1 prospects who don’t invest in 1-1 . . . </a:t>
            </a:r>
          </a:p>
        </p:txBody>
      </p:sp>
    </p:spTree>
    <p:extLst>
      <p:ext uri="{BB962C8B-B14F-4D97-AF65-F5344CB8AC3E}">
        <p14:creationId xmlns:p14="http://schemas.microsoft.com/office/powerpoint/2010/main" val="341973993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0F1B6388-3242-2442-88B9-47EEB4A17174}"/>
              </a:ext>
            </a:extLst>
          </p:cNvPr>
          <p:cNvSpPr>
            <a:spLocks noGrp="1"/>
          </p:cNvSpPr>
          <p:nvPr>
            <p:ph type="subTitle" idx="1"/>
          </p:nvPr>
        </p:nvSpPr>
        <p:spPr>
          <a:xfrm>
            <a:off x="1094510" y="671801"/>
            <a:ext cx="9144000" cy="5036272"/>
          </a:xfrm>
        </p:spPr>
        <p:txBody>
          <a:bodyPr>
            <a:normAutofit/>
          </a:bodyPr>
          <a:lstStyle/>
          <a:p>
            <a:r>
              <a:rPr lang="en-US" sz="4800">
                <a:solidFill>
                  <a:srgbClr val="1871F3"/>
                </a:solidFill>
              </a:rPr>
              <a:t>I don’t know why you are here:</a:t>
            </a:r>
          </a:p>
          <a:p>
            <a:endParaRPr lang="en-US"/>
          </a:p>
          <a:p>
            <a:endParaRPr lang="en-US"/>
          </a:p>
          <a:p>
            <a:pPr marL="571500" indent="-571500" algn="l">
              <a:buFont typeface="Arial" panose="020B0604020202020204" pitchFamily="34" charset="0"/>
              <a:buChar char="•"/>
            </a:pPr>
            <a:r>
              <a:rPr lang="en-US" sz="3600"/>
              <a:t>Maybe you are a speaker or an author or a coach or a consultant, maybe a pastor and you want a super-simple way to deliver your knowledge in a Coaching Membership and you know deep down inside that it’s time to just do it!</a:t>
            </a:r>
          </a:p>
        </p:txBody>
      </p:sp>
    </p:spTree>
    <p:extLst>
      <p:ext uri="{BB962C8B-B14F-4D97-AF65-F5344CB8AC3E}">
        <p14:creationId xmlns:p14="http://schemas.microsoft.com/office/powerpoint/2010/main" val="46780264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0F1B6388-3242-2442-88B9-47EEB4A17174}"/>
              </a:ext>
            </a:extLst>
          </p:cNvPr>
          <p:cNvSpPr>
            <a:spLocks noGrp="1"/>
          </p:cNvSpPr>
          <p:nvPr>
            <p:ph type="subTitle" idx="1"/>
          </p:nvPr>
        </p:nvSpPr>
        <p:spPr>
          <a:xfrm>
            <a:off x="1094510" y="671801"/>
            <a:ext cx="9144000" cy="5036272"/>
          </a:xfrm>
        </p:spPr>
        <p:txBody>
          <a:bodyPr>
            <a:normAutofit/>
          </a:bodyPr>
          <a:lstStyle/>
          <a:p>
            <a:r>
              <a:rPr lang="en-US" sz="4800">
                <a:solidFill>
                  <a:srgbClr val="1871F3"/>
                </a:solidFill>
              </a:rPr>
              <a:t>I don’t know why you are here:</a:t>
            </a:r>
          </a:p>
          <a:p>
            <a:endParaRPr lang="en-US"/>
          </a:p>
          <a:p>
            <a:endParaRPr lang="en-US"/>
          </a:p>
          <a:p>
            <a:pPr marL="571500" indent="-571500" algn="l">
              <a:buFont typeface="Arial" panose="020B0604020202020204" pitchFamily="34" charset="0"/>
              <a:buChar char="•"/>
            </a:pPr>
            <a:r>
              <a:rPr lang="en-US" sz="3600"/>
              <a:t>Maybe you are a very successful coach or teacher and you just want a super simple solution where you combine programs and have one simple easy Coaching Membership with recurring revenue . . </a:t>
            </a:r>
          </a:p>
        </p:txBody>
      </p:sp>
    </p:spTree>
    <p:extLst>
      <p:ext uri="{BB962C8B-B14F-4D97-AF65-F5344CB8AC3E}">
        <p14:creationId xmlns:p14="http://schemas.microsoft.com/office/powerpoint/2010/main" val="255938187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0F1B6388-3242-2442-88B9-47EEB4A17174}"/>
              </a:ext>
            </a:extLst>
          </p:cNvPr>
          <p:cNvSpPr>
            <a:spLocks noGrp="1"/>
          </p:cNvSpPr>
          <p:nvPr>
            <p:ph type="subTitle" idx="1"/>
          </p:nvPr>
        </p:nvSpPr>
        <p:spPr>
          <a:xfrm>
            <a:off x="1094510" y="671801"/>
            <a:ext cx="9144000" cy="5036272"/>
          </a:xfrm>
        </p:spPr>
        <p:txBody>
          <a:bodyPr>
            <a:normAutofit/>
          </a:bodyPr>
          <a:lstStyle/>
          <a:p>
            <a:r>
              <a:rPr lang="en-US" sz="4800">
                <a:solidFill>
                  <a:srgbClr val="1871F3"/>
                </a:solidFill>
              </a:rPr>
              <a:t>There really are 2 choices:</a:t>
            </a:r>
          </a:p>
          <a:p>
            <a:endParaRPr lang="en-US"/>
          </a:p>
          <a:p>
            <a:endParaRPr lang="en-US"/>
          </a:p>
          <a:p>
            <a:pPr algn="l"/>
            <a:r>
              <a:rPr lang="en-US" sz="3600"/>
              <a:t>1) Go it alone - </a:t>
            </a:r>
          </a:p>
        </p:txBody>
      </p:sp>
    </p:spTree>
    <p:extLst>
      <p:ext uri="{BB962C8B-B14F-4D97-AF65-F5344CB8AC3E}">
        <p14:creationId xmlns:p14="http://schemas.microsoft.com/office/powerpoint/2010/main" val="55455939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0F1B6388-3242-2442-88B9-47EEB4A17174}"/>
              </a:ext>
            </a:extLst>
          </p:cNvPr>
          <p:cNvSpPr>
            <a:spLocks noGrp="1"/>
          </p:cNvSpPr>
          <p:nvPr>
            <p:ph type="subTitle" idx="1"/>
          </p:nvPr>
        </p:nvSpPr>
        <p:spPr>
          <a:xfrm>
            <a:off x="1094510" y="671801"/>
            <a:ext cx="10209594" cy="5036272"/>
          </a:xfrm>
        </p:spPr>
        <p:txBody>
          <a:bodyPr>
            <a:normAutofit/>
          </a:bodyPr>
          <a:lstStyle/>
          <a:p>
            <a:r>
              <a:rPr lang="en-US" sz="3500" b="1">
                <a:solidFill>
                  <a:srgbClr val="1871F3"/>
                </a:solidFill>
              </a:rPr>
              <a:t>If you are here today, let me guess that you are in one of the following situations (or maybe a combo):</a:t>
            </a:r>
          </a:p>
          <a:p>
            <a:endParaRPr lang="en-US"/>
          </a:p>
          <a:p>
            <a:pPr algn="l"/>
            <a:r>
              <a:rPr lang="en-US" sz="2700" b="1"/>
              <a:t>Or perhaps you really enjoy your 1-1 workload - maybe you’ve kept it to 15-20 clients, and it’s manageable - but you are turning away clients who need help because you can’t take anymore 1-1s, OR you realize that many folks simply can’t - or won’t afford your 1-1 but you know that if you had an easy group membership they could get the help they need AND you would create an extra income stream</a:t>
            </a:r>
          </a:p>
          <a:p>
            <a:pPr marL="742950" indent="-742950" algn="l">
              <a:buAutoNum type="arabicParenR"/>
            </a:pPr>
            <a:endParaRPr lang="en-US" sz="2700"/>
          </a:p>
        </p:txBody>
      </p:sp>
    </p:spTree>
    <p:extLst>
      <p:ext uri="{BB962C8B-B14F-4D97-AF65-F5344CB8AC3E}">
        <p14:creationId xmlns:p14="http://schemas.microsoft.com/office/powerpoint/2010/main" val="92473872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0F1B6388-3242-2442-88B9-47EEB4A17174}"/>
              </a:ext>
            </a:extLst>
          </p:cNvPr>
          <p:cNvSpPr>
            <a:spLocks noGrp="1"/>
          </p:cNvSpPr>
          <p:nvPr>
            <p:ph type="subTitle" idx="1"/>
          </p:nvPr>
        </p:nvSpPr>
        <p:spPr>
          <a:xfrm>
            <a:off x="1094510" y="671801"/>
            <a:ext cx="9144000" cy="5036272"/>
          </a:xfrm>
        </p:spPr>
        <p:txBody>
          <a:bodyPr>
            <a:normAutofit fontScale="92500" lnSpcReduction="20000"/>
          </a:bodyPr>
          <a:lstStyle/>
          <a:p>
            <a:r>
              <a:rPr lang="en-US" sz="4800">
                <a:solidFill>
                  <a:srgbClr val="1871F3"/>
                </a:solidFill>
              </a:rPr>
              <a:t>There’s a lot of training programs out there . . .</a:t>
            </a:r>
          </a:p>
          <a:p>
            <a:endParaRPr lang="en-US"/>
          </a:p>
          <a:p>
            <a:endParaRPr lang="en-US"/>
          </a:p>
          <a:p>
            <a:pPr algn="l"/>
            <a:r>
              <a:rPr lang="en-US" sz="3600"/>
              <a:t>But they don’t teach you everything  . . Or they firehose you . . .</a:t>
            </a:r>
          </a:p>
          <a:p>
            <a:pPr algn="l"/>
            <a:endParaRPr lang="en-US" sz="3600"/>
          </a:p>
          <a:p>
            <a:pPr algn="l"/>
            <a:r>
              <a:rPr lang="en-US" sz="3600"/>
              <a:t>They teach you complicated models that sound good on paper . . But are a bear to implement </a:t>
            </a:r>
          </a:p>
          <a:p>
            <a:pPr algn="l"/>
            <a:endParaRPr lang="en-US" sz="3600"/>
          </a:p>
          <a:p>
            <a:pPr algn="l"/>
            <a:r>
              <a:rPr lang="en-US" sz="3600"/>
              <a:t>And you don’t know what you don’t know</a:t>
            </a:r>
          </a:p>
        </p:txBody>
      </p:sp>
    </p:spTree>
    <p:extLst>
      <p:ext uri="{BB962C8B-B14F-4D97-AF65-F5344CB8AC3E}">
        <p14:creationId xmlns:p14="http://schemas.microsoft.com/office/powerpoint/2010/main" val="251329595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0F1B6388-3242-2442-88B9-47EEB4A17174}"/>
              </a:ext>
            </a:extLst>
          </p:cNvPr>
          <p:cNvSpPr>
            <a:spLocks noGrp="1"/>
          </p:cNvSpPr>
          <p:nvPr>
            <p:ph type="subTitle" idx="1"/>
          </p:nvPr>
        </p:nvSpPr>
        <p:spPr>
          <a:xfrm>
            <a:off x="2592570" y="3612205"/>
            <a:ext cx="8710971" cy="2421595"/>
          </a:xfrm>
        </p:spPr>
        <p:txBody>
          <a:bodyPr>
            <a:normAutofit/>
          </a:bodyPr>
          <a:lstStyle/>
          <a:p>
            <a:endParaRPr lang="en-US"/>
          </a:p>
          <a:p>
            <a:endParaRPr lang="en-US"/>
          </a:p>
          <a:p>
            <a:pPr algn="l"/>
            <a:r>
              <a:rPr lang="en-US" sz="2000"/>
              <a:t>“I believe those experiences have led you to where you are today . . Watching this training. Because they haven’t been what you really want, they haven’t given you the lifestyle you really can have by simplifying your coaching model . . . So let’s send some love to the programs that have gotten you here on this journey . . . And now take your journey to a new level with your very own Coaching Membership!</a:t>
            </a:r>
          </a:p>
        </p:txBody>
      </p:sp>
      <p:sp>
        <p:nvSpPr>
          <p:cNvPr id="4" name="Subtitle 2">
            <a:extLst>
              <a:ext uri="{FF2B5EF4-FFF2-40B4-BE49-F238E27FC236}">
                <a16:creationId xmlns:a16="http://schemas.microsoft.com/office/drawing/2014/main" id="{0EBC6DC3-905D-4142-81B8-8E56BDD5E8FE}"/>
              </a:ext>
            </a:extLst>
          </p:cNvPr>
          <p:cNvSpPr txBox="1">
            <a:spLocks/>
          </p:cNvSpPr>
          <p:nvPr/>
        </p:nvSpPr>
        <p:spPr>
          <a:xfrm>
            <a:off x="1246910" y="824201"/>
            <a:ext cx="8710971" cy="2421595"/>
          </a:xfrm>
          <a:prstGeom prst="rect">
            <a:avLst/>
          </a:prstGeom>
        </p:spPr>
        <p:txBody>
          <a:bodyPr vert="horz" lIns="91440" tIns="45720" rIns="91440" bIns="45720" rtlCol="0">
            <a:normAutofit fontScale="475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4800">
                <a:solidFill>
                  <a:srgbClr val="1871F3"/>
                </a:solidFill>
              </a:rPr>
              <a:t>There’s a lot of training programs out there . . .</a:t>
            </a:r>
          </a:p>
          <a:p>
            <a:endParaRPr lang="en-US"/>
          </a:p>
          <a:p>
            <a:endParaRPr lang="en-US"/>
          </a:p>
          <a:p>
            <a:pPr algn="l"/>
            <a:r>
              <a:rPr lang="en-US" sz="3600"/>
              <a:t>But they don’t teach you everything  . . Or they firehose you . . .</a:t>
            </a:r>
          </a:p>
          <a:p>
            <a:pPr algn="l"/>
            <a:endParaRPr lang="en-US" sz="3600"/>
          </a:p>
          <a:p>
            <a:pPr algn="l"/>
            <a:r>
              <a:rPr lang="en-US" sz="3600"/>
              <a:t>They teach you complicated models that sound good on paper . . But are a bear to implement </a:t>
            </a:r>
          </a:p>
          <a:p>
            <a:pPr algn="l"/>
            <a:endParaRPr lang="en-US" sz="3600"/>
          </a:p>
          <a:p>
            <a:pPr algn="l"/>
            <a:r>
              <a:rPr lang="en-US" sz="3600"/>
              <a:t>And you don’t know what you don’t know</a:t>
            </a:r>
          </a:p>
        </p:txBody>
      </p:sp>
    </p:spTree>
    <p:extLst>
      <p:ext uri="{BB962C8B-B14F-4D97-AF65-F5344CB8AC3E}">
        <p14:creationId xmlns:p14="http://schemas.microsoft.com/office/powerpoint/2010/main" val="23709356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0F1B6388-3242-2442-88B9-47EEB4A17174}"/>
              </a:ext>
            </a:extLst>
          </p:cNvPr>
          <p:cNvSpPr>
            <a:spLocks noGrp="1"/>
          </p:cNvSpPr>
          <p:nvPr>
            <p:ph type="subTitle" idx="1"/>
          </p:nvPr>
        </p:nvSpPr>
        <p:spPr>
          <a:xfrm>
            <a:off x="1094510" y="671801"/>
            <a:ext cx="9144000" cy="5036272"/>
          </a:xfrm>
        </p:spPr>
        <p:txBody>
          <a:bodyPr>
            <a:normAutofit/>
          </a:bodyPr>
          <a:lstStyle/>
          <a:p>
            <a:r>
              <a:rPr lang="en-US" sz="4800">
                <a:solidFill>
                  <a:srgbClr val="1871F3"/>
                </a:solidFill>
              </a:rPr>
              <a:t>You could reverse engineer it . . </a:t>
            </a:r>
          </a:p>
          <a:p>
            <a:endParaRPr lang="en-US"/>
          </a:p>
          <a:p>
            <a:endParaRPr lang="en-US"/>
          </a:p>
        </p:txBody>
      </p:sp>
      <p:pic>
        <p:nvPicPr>
          <p:cNvPr id="4" name="Picture 3" descr="Psych in Real Life: Consciousness and Blindsight | Introduction to Psychology">
            <a:extLst>
              <a:ext uri="{FF2B5EF4-FFF2-40B4-BE49-F238E27FC236}">
                <a16:creationId xmlns:a16="http://schemas.microsoft.com/office/drawing/2014/main" id="{025E930A-4371-1A43-9FE0-A39CDB402D9B}"/>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2272074" y="2046895"/>
            <a:ext cx="7302231" cy="4811105"/>
          </a:xfrm>
          <a:prstGeom prst="rect">
            <a:avLst/>
          </a:prstGeom>
        </p:spPr>
      </p:pic>
      <p:sp>
        <p:nvSpPr>
          <p:cNvPr id="5" name="TextBox 4">
            <a:extLst>
              <a:ext uri="{FF2B5EF4-FFF2-40B4-BE49-F238E27FC236}">
                <a16:creationId xmlns:a16="http://schemas.microsoft.com/office/drawing/2014/main" id="{E769E036-AB17-7342-A3BC-A483A9A36190}"/>
              </a:ext>
            </a:extLst>
          </p:cNvPr>
          <p:cNvSpPr txBox="1"/>
          <p:nvPr/>
        </p:nvSpPr>
        <p:spPr>
          <a:xfrm>
            <a:off x="2272074" y="8904895"/>
            <a:ext cx="6757895" cy="230832"/>
          </a:xfrm>
          <a:prstGeom prst="rect">
            <a:avLst/>
          </a:prstGeom>
          <a:noFill/>
        </p:spPr>
        <p:txBody>
          <a:bodyPr wrap="square" rtlCol="0">
            <a:spAutoFit/>
          </a:bodyPr>
          <a:lstStyle/>
          <a:p>
            <a:r>
              <a:rPr lang="en-US" sz="900">
                <a:hlinkClick r:id="rId4" tooltip="https://courses.lumenlearning.com/waymaker-psychology/chapter/psych-in-real-life-consciousness-and-blindsight/"/>
              </a:rPr>
              <a:t>This Photo</a:t>
            </a:r>
            <a:r>
              <a:rPr lang="en-US" sz="900"/>
              <a:t> by Unknown Author is licensed under </a:t>
            </a:r>
            <a:r>
              <a:rPr lang="en-US" sz="900">
                <a:hlinkClick r:id="rId5" tooltip="https://creativecommons.org/licenses/by/3.0/"/>
              </a:rPr>
              <a:t>CC BY</a:t>
            </a:r>
            <a:endParaRPr lang="en-US" sz="900"/>
          </a:p>
        </p:txBody>
      </p:sp>
    </p:spTree>
    <p:extLst>
      <p:ext uri="{BB962C8B-B14F-4D97-AF65-F5344CB8AC3E}">
        <p14:creationId xmlns:p14="http://schemas.microsoft.com/office/powerpoint/2010/main" val="428619873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0F1B6388-3242-2442-88B9-47EEB4A17174}"/>
              </a:ext>
            </a:extLst>
          </p:cNvPr>
          <p:cNvSpPr>
            <a:spLocks noGrp="1"/>
          </p:cNvSpPr>
          <p:nvPr>
            <p:ph type="subTitle" idx="1"/>
          </p:nvPr>
        </p:nvSpPr>
        <p:spPr>
          <a:xfrm>
            <a:off x="1094510" y="671801"/>
            <a:ext cx="9144000" cy="5036272"/>
          </a:xfrm>
        </p:spPr>
        <p:txBody>
          <a:bodyPr>
            <a:normAutofit/>
          </a:bodyPr>
          <a:lstStyle/>
          <a:p>
            <a:r>
              <a:rPr lang="en-US" sz="4800">
                <a:solidFill>
                  <a:srgbClr val="1871F3"/>
                </a:solidFill>
              </a:rPr>
              <a:t>Ultimate Coaching Membership</a:t>
            </a:r>
          </a:p>
          <a:p>
            <a:r>
              <a:rPr lang="en-US" sz="3000"/>
              <a:t>A Monthly Coaching Membership to help you build your dream lifestyle by having your own Coaching Membership</a:t>
            </a:r>
          </a:p>
          <a:p>
            <a:endParaRPr lang="en-US" sz="3000"/>
          </a:p>
          <a:p>
            <a:r>
              <a:rPr lang="en-US" sz="3000"/>
              <a:t>This experience is all about simplifying your Coaching Model - all while designing a business that’s fun and freeing and gives you huge time freedom!</a:t>
            </a:r>
          </a:p>
          <a:p>
            <a:endParaRPr lang="en-US" sz="3000"/>
          </a:p>
          <a:p>
            <a:endParaRPr lang="en-US"/>
          </a:p>
          <a:p>
            <a:endParaRPr lang="en-US"/>
          </a:p>
        </p:txBody>
      </p:sp>
    </p:spTree>
    <p:extLst>
      <p:ext uri="{BB962C8B-B14F-4D97-AF65-F5344CB8AC3E}">
        <p14:creationId xmlns:p14="http://schemas.microsoft.com/office/powerpoint/2010/main" val="21112252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0F1B6388-3242-2442-88B9-47EEB4A17174}"/>
              </a:ext>
            </a:extLst>
          </p:cNvPr>
          <p:cNvSpPr>
            <a:spLocks noGrp="1"/>
          </p:cNvSpPr>
          <p:nvPr>
            <p:ph type="subTitle" idx="1"/>
          </p:nvPr>
        </p:nvSpPr>
        <p:spPr>
          <a:xfrm>
            <a:off x="1094510" y="671801"/>
            <a:ext cx="9144000" cy="5036272"/>
          </a:xfrm>
        </p:spPr>
        <p:txBody>
          <a:bodyPr>
            <a:normAutofit/>
          </a:bodyPr>
          <a:lstStyle/>
          <a:p>
            <a:r>
              <a:rPr lang="en-US" sz="4800">
                <a:solidFill>
                  <a:srgbClr val="1871F3"/>
                </a:solidFill>
              </a:rPr>
              <a:t>Ultimate Coaching Membership Curriculum</a:t>
            </a:r>
          </a:p>
          <a:p>
            <a:endParaRPr lang="en-US" sz="4800">
              <a:solidFill>
                <a:srgbClr val="1871F3"/>
              </a:solidFill>
            </a:endParaRPr>
          </a:p>
          <a:p>
            <a:r>
              <a:rPr lang="en-US" sz="3000"/>
              <a:t>Fast Coaching Membership</a:t>
            </a:r>
          </a:p>
          <a:p>
            <a:endParaRPr lang="en-US" sz="3000"/>
          </a:p>
          <a:p>
            <a:r>
              <a:rPr lang="en-US" sz="3000"/>
              <a:t>Fast First Launch</a:t>
            </a:r>
          </a:p>
          <a:p>
            <a:endParaRPr lang="en-US" sz="3000"/>
          </a:p>
          <a:p>
            <a:r>
              <a:rPr lang="en-US" sz="3000"/>
              <a:t>Evergreen Launch Secrets</a:t>
            </a:r>
          </a:p>
          <a:p>
            <a:endParaRPr lang="en-US" sz="3000"/>
          </a:p>
          <a:p>
            <a:endParaRPr lang="en-US" sz="3000"/>
          </a:p>
          <a:p>
            <a:endParaRPr lang="en-US" sz="3000"/>
          </a:p>
          <a:p>
            <a:endParaRPr lang="en-US" sz="3000"/>
          </a:p>
          <a:p>
            <a:endParaRPr lang="en-US"/>
          </a:p>
          <a:p>
            <a:endParaRPr lang="en-US"/>
          </a:p>
        </p:txBody>
      </p:sp>
    </p:spTree>
    <p:extLst>
      <p:ext uri="{BB962C8B-B14F-4D97-AF65-F5344CB8AC3E}">
        <p14:creationId xmlns:p14="http://schemas.microsoft.com/office/powerpoint/2010/main" val="163844657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0F1B6388-3242-2442-88B9-47EEB4A17174}"/>
              </a:ext>
            </a:extLst>
          </p:cNvPr>
          <p:cNvSpPr>
            <a:spLocks noGrp="1"/>
          </p:cNvSpPr>
          <p:nvPr>
            <p:ph type="subTitle" idx="1"/>
          </p:nvPr>
        </p:nvSpPr>
        <p:spPr>
          <a:xfrm>
            <a:off x="1094510" y="671801"/>
            <a:ext cx="9144000" cy="1575453"/>
          </a:xfrm>
        </p:spPr>
        <p:txBody>
          <a:bodyPr>
            <a:normAutofit/>
          </a:bodyPr>
          <a:lstStyle/>
          <a:p>
            <a:r>
              <a:rPr lang="en-US" sz="4800">
                <a:solidFill>
                  <a:srgbClr val="1871F3"/>
                </a:solidFill>
              </a:rPr>
              <a:t>Ultimate Coaching Membership Curriculum</a:t>
            </a:r>
          </a:p>
          <a:p>
            <a:endParaRPr lang="en-US" sz="4800">
              <a:solidFill>
                <a:srgbClr val="1871F3"/>
              </a:solidFill>
            </a:endParaRPr>
          </a:p>
          <a:p>
            <a:endParaRPr lang="en-US" sz="3000"/>
          </a:p>
          <a:p>
            <a:endParaRPr lang="en-US" sz="3000"/>
          </a:p>
          <a:p>
            <a:endParaRPr lang="en-US"/>
          </a:p>
          <a:p>
            <a:endParaRPr lang="en-US"/>
          </a:p>
        </p:txBody>
      </p:sp>
      <p:pic>
        <p:nvPicPr>
          <p:cNvPr id="4" name="Picture 3">
            <a:extLst>
              <a:ext uri="{FF2B5EF4-FFF2-40B4-BE49-F238E27FC236}">
                <a16:creationId xmlns:a16="http://schemas.microsoft.com/office/drawing/2014/main" id="{9BE8BC95-6FBC-AE42-B4FD-7B82DE4C680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94510" y="2409825"/>
            <a:ext cx="2406650" cy="2038350"/>
          </a:xfrm>
          <a:prstGeom prst="rect">
            <a:avLst/>
          </a:prstGeom>
        </p:spPr>
      </p:pic>
      <p:sp>
        <p:nvSpPr>
          <p:cNvPr id="6" name="TextBox 5">
            <a:extLst>
              <a:ext uri="{FF2B5EF4-FFF2-40B4-BE49-F238E27FC236}">
                <a16:creationId xmlns:a16="http://schemas.microsoft.com/office/drawing/2014/main" id="{FC0DACEA-955F-6C48-BECF-63AB89AC665B}"/>
              </a:ext>
            </a:extLst>
          </p:cNvPr>
          <p:cNvSpPr txBox="1"/>
          <p:nvPr/>
        </p:nvSpPr>
        <p:spPr>
          <a:xfrm>
            <a:off x="680677" y="4610746"/>
            <a:ext cx="3506216" cy="400110"/>
          </a:xfrm>
          <a:prstGeom prst="rect">
            <a:avLst/>
          </a:prstGeom>
          <a:noFill/>
        </p:spPr>
        <p:txBody>
          <a:bodyPr wrap="none" rtlCol="0">
            <a:spAutoFit/>
          </a:bodyPr>
          <a:lstStyle/>
          <a:p>
            <a:r>
              <a:rPr lang="en-US" sz="2000" b="1"/>
              <a:t>Coaching Membership Formula</a:t>
            </a:r>
          </a:p>
        </p:txBody>
      </p:sp>
      <p:pic>
        <p:nvPicPr>
          <p:cNvPr id="8" name="Picture 7">
            <a:extLst>
              <a:ext uri="{FF2B5EF4-FFF2-40B4-BE49-F238E27FC236}">
                <a16:creationId xmlns:a16="http://schemas.microsoft.com/office/drawing/2014/main" id="{ABD11695-DCA1-E342-AFE6-983609B6042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83834" y="2552700"/>
            <a:ext cx="2753933" cy="1895475"/>
          </a:xfrm>
          <a:prstGeom prst="rect">
            <a:avLst/>
          </a:prstGeom>
        </p:spPr>
      </p:pic>
      <p:sp>
        <p:nvSpPr>
          <p:cNvPr id="9" name="TextBox 8">
            <a:extLst>
              <a:ext uri="{FF2B5EF4-FFF2-40B4-BE49-F238E27FC236}">
                <a16:creationId xmlns:a16="http://schemas.microsoft.com/office/drawing/2014/main" id="{6F414987-2915-1C45-B541-DA7D7E8A9C13}"/>
              </a:ext>
            </a:extLst>
          </p:cNvPr>
          <p:cNvSpPr txBox="1"/>
          <p:nvPr/>
        </p:nvSpPr>
        <p:spPr>
          <a:xfrm>
            <a:off x="4789225" y="4610746"/>
            <a:ext cx="2343150" cy="400110"/>
          </a:xfrm>
          <a:prstGeom prst="rect">
            <a:avLst/>
          </a:prstGeom>
          <a:noFill/>
        </p:spPr>
        <p:txBody>
          <a:bodyPr wrap="square" rtlCol="0">
            <a:spAutoFit/>
          </a:bodyPr>
          <a:lstStyle/>
          <a:p>
            <a:r>
              <a:rPr lang="en-US" sz="2000" b="1"/>
              <a:t>Fast Start Launch Kit</a:t>
            </a:r>
          </a:p>
        </p:txBody>
      </p:sp>
      <p:pic>
        <p:nvPicPr>
          <p:cNvPr id="11" name="Picture 10">
            <a:extLst>
              <a:ext uri="{FF2B5EF4-FFF2-40B4-BE49-F238E27FC236}">
                <a16:creationId xmlns:a16="http://schemas.microsoft.com/office/drawing/2014/main" id="{E16A2A6A-9559-B34B-AD28-90DA406E8DF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91166" y="2247254"/>
            <a:ext cx="3924584" cy="2038350"/>
          </a:xfrm>
          <a:prstGeom prst="rect">
            <a:avLst/>
          </a:prstGeom>
        </p:spPr>
      </p:pic>
      <p:sp>
        <p:nvSpPr>
          <p:cNvPr id="12" name="TextBox 11">
            <a:extLst>
              <a:ext uri="{FF2B5EF4-FFF2-40B4-BE49-F238E27FC236}">
                <a16:creationId xmlns:a16="http://schemas.microsoft.com/office/drawing/2014/main" id="{232F6749-50A4-304D-ACD7-18528B908720}"/>
              </a:ext>
            </a:extLst>
          </p:cNvPr>
          <p:cNvSpPr txBox="1"/>
          <p:nvPr/>
        </p:nvSpPr>
        <p:spPr>
          <a:xfrm>
            <a:off x="8705850" y="4575525"/>
            <a:ext cx="2887009" cy="400110"/>
          </a:xfrm>
          <a:prstGeom prst="rect">
            <a:avLst/>
          </a:prstGeom>
          <a:noFill/>
        </p:spPr>
        <p:txBody>
          <a:bodyPr wrap="none" rtlCol="0">
            <a:spAutoFit/>
          </a:bodyPr>
          <a:lstStyle/>
          <a:p>
            <a:r>
              <a:rPr lang="en-US" sz="2000" b="1"/>
              <a:t>Evergreen Launch Secrets</a:t>
            </a:r>
          </a:p>
        </p:txBody>
      </p:sp>
    </p:spTree>
    <p:extLst>
      <p:ext uri="{BB962C8B-B14F-4D97-AF65-F5344CB8AC3E}">
        <p14:creationId xmlns:p14="http://schemas.microsoft.com/office/powerpoint/2010/main" val="342220218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screen shot of a computer&#10;&#10;Description automatically generated">
            <a:extLst>
              <a:ext uri="{FF2B5EF4-FFF2-40B4-BE49-F238E27FC236}">
                <a16:creationId xmlns:a16="http://schemas.microsoft.com/office/drawing/2014/main" id="{EC31C476-B750-6745-863C-471BA073CE61}"/>
              </a:ext>
            </a:extLst>
          </p:cNvPr>
          <p:cNvPicPr>
            <a:picLocks noChangeAspect="1"/>
          </p:cNvPicPr>
          <p:nvPr/>
        </p:nvPicPr>
        <p:blipFill rotWithShape="1">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rcRect l="11191" r="13066" b="-2"/>
          <a:stretch/>
        </p:blipFill>
        <p:spPr>
          <a:xfrm>
            <a:off x="8104450" y="1446824"/>
            <a:ext cx="3160572" cy="3067050"/>
          </a:xfrm>
          <a:prstGeom prst="rect">
            <a:avLst/>
          </a:prstGeom>
        </p:spPr>
      </p:pic>
      <p:sp>
        <p:nvSpPr>
          <p:cNvPr id="3" name="Subtitle 2">
            <a:extLst>
              <a:ext uri="{FF2B5EF4-FFF2-40B4-BE49-F238E27FC236}">
                <a16:creationId xmlns:a16="http://schemas.microsoft.com/office/drawing/2014/main" id="{0F1B6388-3242-2442-88B9-47EEB4A17174}"/>
              </a:ext>
            </a:extLst>
          </p:cNvPr>
          <p:cNvSpPr>
            <a:spLocks noGrp="1"/>
          </p:cNvSpPr>
          <p:nvPr>
            <p:ph type="subTitle" idx="1"/>
          </p:nvPr>
        </p:nvSpPr>
        <p:spPr>
          <a:xfrm>
            <a:off x="1094510" y="671800"/>
            <a:ext cx="9144000" cy="5748049"/>
          </a:xfrm>
        </p:spPr>
        <p:txBody>
          <a:bodyPr>
            <a:normAutofit fontScale="92500" lnSpcReduction="10000"/>
          </a:bodyPr>
          <a:lstStyle/>
          <a:p>
            <a:r>
              <a:rPr lang="en-US" sz="4800">
                <a:solidFill>
                  <a:srgbClr val="1871F3"/>
                </a:solidFill>
              </a:rPr>
              <a:t>Ultimate Coaching Membership </a:t>
            </a:r>
          </a:p>
          <a:p>
            <a:r>
              <a:rPr lang="en-US" sz="4800">
                <a:solidFill>
                  <a:srgbClr val="1871F3"/>
                </a:solidFill>
              </a:rPr>
              <a:t>Community and Coaching</a:t>
            </a:r>
          </a:p>
          <a:p>
            <a:endParaRPr lang="en-US" sz="4800">
              <a:solidFill>
                <a:srgbClr val="1871F3"/>
              </a:solidFill>
            </a:endParaRPr>
          </a:p>
          <a:p>
            <a:endParaRPr lang="en-US" sz="3000"/>
          </a:p>
          <a:p>
            <a:endParaRPr lang="en-US" sz="3000"/>
          </a:p>
          <a:p>
            <a:endParaRPr lang="en-US" sz="3000"/>
          </a:p>
          <a:p>
            <a:endParaRPr lang="en-US" sz="3000"/>
          </a:p>
          <a:p>
            <a:r>
              <a:rPr lang="en-US" sz="3000"/>
              <a:t>Weekly Progress Reports</a:t>
            </a:r>
          </a:p>
          <a:p>
            <a:r>
              <a:rPr lang="en-US" sz="3000"/>
              <a:t>Group Q and A and Case Study/Hot Seats/Critiques</a:t>
            </a:r>
          </a:p>
          <a:p>
            <a:r>
              <a:rPr lang="en-US" sz="3000"/>
              <a:t>Community of Coaches - Networking, Cross Marketing, Cross Interviewing . . . </a:t>
            </a:r>
          </a:p>
          <a:p>
            <a:endParaRPr lang="en-US" sz="3000"/>
          </a:p>
          <a:p>
            <a:endParaRPr lang="en-US" sz="3000"/>
          </a:p>
          <a:p>
            <a:endParaRPr lang="en-US" sz="3000"/>
          </a:p>
          <a:p>
            <a:endParaRPr lang="en-US" sz="3000"/>
          </a:p>
          <a:p>
            <a:endParaRPr lang="en-US"/>
          </a:p>
          <a:p>
            <a:endParaRPr lang="en-US"/>
          </a:p>
        </p:txBody>
      </p:sp>
      <p:sp>
        <p:nvSpPr>
          <p:cNvPr id="4" name="Rounded Rectangle 3">
            <a:extLst>
              <a:ext uri="{FF2B5EF4-FFF2-40B4-BE49-F238E27FC236}">
                <a16:creationId xmlns:a16="http://schemas.microsoft.com/office/drawing/2014/main" id="{CF46F3AB-C51F-7F49-8600-43388A67D1D8}"/>
              </a:ext>
            </a:extLst>
          </p:cNvPr>
          <p:cNvSpPr/>
          <p:nvPr/>
        </p:nvSpPr>
        <p:spPr>
          <a:xfrm>
            <a:off x="461105" y="1991202"/>
            <a:ext cx="2984770" cy="1978294"/>
          </a:xfrm>
          <a:prstGeom prst="roundRect">
            <a:avLst/>
          </a:prstGeom>
          <a:solidFill>
            <a:schemeClr val="accent4">
              <a:lumMod val="20000"/>
              <a:lumOff val="80000"/>
            </a:schemeClr>
          </a:solidFill>
          <a:ln w="762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a:solidFill>
                  <a:schemeClr val="tx1"/>
                </a:solidFill>
              </a:rPr>
              <a:t>Weekly Progress Reports:</a:t>
            </a:r>
          </a:p>
          <a:p>
            <a:pPr algn="ctr"/>
            <a:endParaRPr lang="en-US" sz="1400" b="1">
              <a:solidFill>
                <a:schemeClr val="tx1"/>
              </a:solidFill>
            </a:endParaRPr>
          </a:p>
          <a:p>
            <a:pPr algn="ctr"/>
            <a:r>
              <a:rPr lang="en-US" sz="1400" b="1">
                <a:solidFill>
                  <a:schemeClr val="tx1"/>
                </a:solidFill>
              </a:rPr>
              <a:t>What you’ve accomplished</a:t>
            </a:r>
          </a:p>
          <a:p>
            <a:pPr algn="ctr"/>
            <a:r>
              <a:rPr lang="en-US" sz="1400" b="1">
                <a:solidFill>
                  <a:schemeClr val="tx1"/>
                </a:solidFill>
              </a:rPr>
              <a:t>Your goal for next week</a:t>
            </a:r>
          </a:p>
          <a:p>
            <a:pPr algn="ctr"/>
            <a:r>
              <a:rPr lang="en-US" sz="1400" b="1">
                <a:solidFill>
                  <a:schemeClr val="tx1"/>
                </a:solidFill>
              </a:rPr>
              <a:t>% of Goal Accomplish to Achieve Machine in 3 Months</a:t>
            </a:r>
          </a:p>
          <a:p>
            <a:pPr algn="ctr"/>
            <a:endParaRPr lang="en-US" sz="1400" b="1">
              <a:solidFill>
                <a:schemeClr val="tx1"/>
              </a:solidFill>
            </a:endParaRPr>
          </a:p>
          <a:p>
            <a:pPr algn="ctr"/>
            <a:endParaRPr lang="en-US" sz="1400" b="1">
              <a:solidFill>
                <a:schemeClr val="tx1"/>
              </a:solidFill>
            </a:endParaRPr>
          </a:p>
          <a:p>
            <a:pPr algn="ctr"/>
            <a:endParaRPr lang="en-US" sz="1400" b="1">
              <a:solidFill>
                <a:schemeClr val="tx1"/>
              </a:solidFill>
            </a:endParaRPr>
          </a:p>
        </p:txBody>
      </p:sp>
      <p:pic>
        <p:nvPicPr>
          <p:cNvPr id="10" name="Picture 9">
            <a:extLst>
              <a:ext uri="{FF2B5EF4-FFF2-40B4-BE49-F238E27FC236}">
                <a16:creationId xmlns:a16="http://schemas.microsoft.com/office/drawing/2014/main" id="{8B8CF573-96AF-7948-BA5E-2E081DEEE78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176050" y="1879600"/>
            <a:ext cx="3390900" cy="2201499"/>
          </a:xfrm>
          <a:prstGeom prst="rect">
            <a:avLst/>
          </a:prstGeom>
        </p:spPr>
      </p:pic>
    </p:spTree>
    <p:extLst>
      <p:ext uri="{BB962C8B-B14F-4D97-AF65-F5344CB8AC3E}">
        <p14:creationId xmlns:p14="http://schemas.microsoft.com/office/powerpoint/2010/main" val="314707176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0F1B6388-3242-2442-88B9-47EEB4A17174}"/>
              </a:ext>
            </a:extLst>
          </p:cNvPr>
          <p:cNvSpPr>
            <a:spLocks noGrp="1"/>
          </p:cNvSpPr>
          <p:nvPr>
            <p:ph type="subTitle" idx="1"/>
          </p:nvPr>
        </p:nvSpPr>
        <p:spPr>
          <a:xfrm>
            <a:off x="1094510" y="671801"/>
            <a:ext cx="9144000" cy="1499899"/>
          </a:xfrm>
        </p:spPr>
        <p:txBody>
          <a:bodyPr>
            <a:normAutofit/>
          </a:bodyPr>
          <a:lstStyle/>
          <a:p>
            <a:r>
              <a:rPr lang="en-US" sz="4800">
                <a:solidFill>
                  <a:srgbClr val="1871F3"/>
                </a:solidFill>
              </a:rPr>
              <a:t>Ultimate Coaching Membership Bonuses:</a:t>
            </a:r>
          </a:p>
          <a:p>
            <a:endParaRPr lang="en-US" sz="4800">
              <a:solidFill>
                <a:srgbClr val="1871F3"/>
              </a:solidFill>
            </a:endParaRPr>
          </a:p>
          <a:p>
            <a:endParaRPr lang="en-US" sz="3000"/>
          </a:p>
          <a:p>
            <a:endParaRPr lang="en-US" sz="3000"/>
          </a:p>
          <a:p>
            <a:endParaRPr lang="en-US" sz="3000"/>
          </a:p>
          <a:p>
            <a:endParaRPr lang="en-US"/>
          </a:p>
          <a:p>
            <a:endParaRPr lang="en-US"/>
          </a:p>
        </p:txBody>
      </p:sp>
      <p:pic>
        <p:nvPicPr>
          <p:cNvPr id="4" name="Picture 3">
            <a:extLst>
              <a:ext uri="{FF2B5EF4-FFF2-40B4-BE49-F238E27FC236}">
                <a16:creationId xmlns:a16="http://schemas.microsoft.com/office/drawing/2014/main" id="{88F309FD-0B38-6F41-B3F9-F9F758F2D47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67600" y="2312224"/>
            <a:ext cx="3714750" cy="2233552"/>
          </a:xfrm>
          <a:prstGeom prst="rect">
            <a:avLst/>
          </a:prstGeom>
        </p:spPr>
      </p:pic>
      <p:pic>
        <p:nvPicPr>
          <p:cNvPr id="6" name="Picture 5">
            <a:extLst>
              <a:ext uri="{FF2B5EF4-FFF2-40B4-BE49-F238E27FC236}">
                <a16:creationId xmlns:a16="http://schemas.microsoft.com/office/drawing/2014/main" id="{8956825F-D950-DA40-809F-67588BA788F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24100" y="2605149"/>
            <a:ext cx="4200049" cy="2233552"/>
          </a:xfrm>
          <a:prstGeom prst="rect">
            <a:avLst/>
          </a:prstGeom>
        </p:spPr>
      </p:pic>
    </p:spTree>
    <p:extLst>
      <p:ext uri="{BB962C8B-B14F-4D97-AF65-F5344CB8AC3E}">
        <p14:creationId xmlns:p14="http://schemas.microsoft.com/office/powerpoint/2010/main" val="7972399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0F1B6388-3242-2442-88B9-47EEB4A17174}"/>
              </a:ext>
            </a:extLst>
          </p:cNvPr>
          <p:cNvSpPr>
            <a:spLocks noGrp="1"/>
          </p:cNvSpPr>
          <p:nvPr>
            <p:ph type="subTitle" idx="1"/>
          </p:nvPr>
        </p:nvSpPr>
        <p:spPr>
          <a:xfrm>
            <a:off x="4525505" y="447472"/>
            <a:ext cx="7069865" cy="5963056"/>
          </a:xfrm>
        </p:spPr>
        <p:txBody>
          <a:bodyPr>
            <a:normAutofit/>
          </a:bodyPr>
          <a:lstStyle/>
          <a:p>
            <a:r>
              <a:rPr lang="en-US" sz="4800">
                <a:solidFill>
                  <a:srgbClr val="1871F3"/>
                </a:solidFill>
              </a:rPr>
              <a:t>Weekly Group Coaching</a:t>
            </a:r>
          </a:p>
          <a:p>
            <a:endParaRPr lang="en-US" sz="4800">
              <a:solidFill>
                <a:srgbClr val="1871F3"/>
              </a:solidFill>
            </a:endParaRPr>
          </a:p>
          <a:p>
            <a:r>
              <a:rPr lang="en-US" sz="3000"/>
              <a:t>Every single week we’ll hop on a call for strategy, mindset, and fresh ideas. You’ll leave each call energized and ready to implement in your Coaching Membership. This is your opportunity to get personalized support and soak up ideas from other people’s questions . . . </a:t>
            </a:r>
          </a:p>
          <a:p>
            <a:endParaRPr lang="en-US" sz="3000"/>
          </a:p>
          <a:p>
            <a:endParaRPr lang="en-US" sz="3000"/>
          </a:p>
          <a:p>
            <a:endParaRPr lang="en-US" sz="3000"/>
          </a:p>
          <a:p>
            <a:endParaRPr lang="en-US"/>
          </a:p>
          <a:p>
            <a:endParaRPr lang="en-US"/>
          </a:p>
        </p:txBody>
      </p:sp>
      <p:pic>
        <p:nvPicPr>
          <p:cNvPr id="4" name="Picture 3" descr="A screen shot of a computer&#10;&#10;Description automatically generated">
            <a:extLst>
              <a:ext uri="{FF2B5EF4-FFF2-40B4-BE49-F238E27FC236}">
                <a16:creationId xmlns:a16="http://schemas.microsoft.com/office/drawing/2014/main" id="{6D02B2DF-0FC2-474B-90AE-6948C0F51F3B}"/>
              </a:ext>
            </a:extLst>
          </p:cNvPr>
          <p:cNvPicPr>
            <a:picLocks noChangeAspect="1"/>
          </p:cNvPicPr>
          <p:nvPr/>
        </p:nvPicPr>
        <p:blipFill rotWithShape="1">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rcRect l="11191" r="13066" b="-2"/>
          <a:stretch/>
        </p:blipFill>
        <p:spPr>
          <a:xfrm>
            <a:off x="429598" y="1906292"/>
            <a:ext cx="3843682" cy="3729947"/>
          </a:xfrm>
          <a:prstGeom prst="rect">
            <a:avLst/>
          </a:prstGeom>
        </p:spPr>
      </p:pic>
    </p:spTree>
    <p:extLst>
      <p:ext uri="{BB962C8B-B14F-4D97-AF65-F5344CB8AC3E}">
        <p14:creationId xmlns:p14="http://schemas.microsoft.com/office/powerpoint/2010/main" val="302039768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0F1B6388-3242-2442-88B9-47EEB4A17174}"/>
              </a:ext>
            </a:extLst>
          </p:cNvPr>
          <p:cNvSpPr>
            <a:spLocks noGrp="1"/>
          </p:cNvSpPr>
          <p:nvPr>
            <p:ph type="subTitle" idx="1"/>
          </p:nvPr>
        </p:nvSpPr>
        <p:spPr>
          <a:xfrm>
            <a:off x="4525505" y="447472"/>
            <a:ext cx="7069865" cy="5963056"/>
          </a:xfrm>
        </p:spPr>
        <p:txBody>
          <a:bodyPr>
            <a:normAutofit/>
          </a:bodyPr>
          <a:lstStyle/>
          <a:p>
            <a:r>
              <a:rPr lang="en-US" sz="4800">
                <a:solidFill>
                  <a:srgbClr val="1871F3"/>
                </a:solidFill>
              </a:rPr>
              <a:t>Private Coaching Membership Community </a:t>
            </a:r>
          </a:p>
          <a:p>
            <a:endParaRPr lang="en-US" sz="4800">
              <a:solidFill>
                <a:srgbClr val="1871F3"/>
              </a:solidFill>
            </a:endParaRPr>
          </a:p>
          <a:p>
            <a:r>
              <a:rPr lang="en-US" sz="3000"/>
              <a:t>This is a powerful private community just for my clients . . . You can network, give and get ideas, do JV partnerships, use interviews for influence and much much more!</a:t>
            </a:r>
          </a:p>
          <a:p>
            <a:endParaRPr lang="en-US" sz="3000"/>
          </a:p>
          <a:p>
            <a:endParaRPr lang="en-US" sz="3000"/>
          </a:p>
          <a:p>
            <a:endParaRPr lang="en-US" sz="3000"/>
          </a:p>
          <a:p>
            <a:endParaRPr lang="en-US"/>
          </a:p>
          <a:p>
            <a:endParaRPr lang="en-US"/>
          </a:p>
        </p:txBody>
      </p:sp>
      <p:pic>
        <p:nvPicPr>
          <p:cNvPr id="5" name="Picture 4">
            <a:extLst>
              <a:ext uri="{FF2B5EF4-FFF2-40B4-BE49-F238E27FC236}">
                <a16:creationId xmlns:a16="http://schemas.microsoft.com/office/drawing/2014/main" id="{7BB492AF-4DD1-554B-9AFD-8BDF2DC88B2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6630" y="2436949"/>
            <a:ext cx="3449864" cy="2507674"/>
          </a:xfrm>
          <a:prstGeom prst="rect">
            <a:avLst/>
          </a:prstGeom>
        </p:spPr>
      </p:pic>
    </p:spTree>
    <p:extLst>
      <p:ext uri="{BB962C8B-B14F-4D97-AF65-F5344CB8AC3E}">
        <p14:creationId xmlns:p14="http://schemas.microsoft.com/office/powerpoint/2010/main" val="400686219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0F1B6388-3242-2442-88B9-47EEB4A17174}"/>
              </a:ext>
            </a:extLst>
          </p:cNvPr>
          <p:cNvSpPr>
            <a:spLocks noGrp="1"/>
          </p:cNvSpPr>
          <p:nvPr>
            <p:ph type="subTitle" idx="1"/>
          </p:nvPr>
        </p:nvSpPr>
        <p:spPr>
          <a:xfrm>
            <a:off x="1094510" y="671801"/>
            <a:ext cx="10209594" cy="5036272"/>
          </a:xfrm>
        </p:spPr>
        <p:txBody>
          <a:bodyPr>
            <a:normAutofit/>
          </a:bodyPr>
          <a:lstStyle/>
          <a:p>
            <a:r>
              <a:rPr lang="en-US" sz="3500" b="1">
                <a:solidFill>
                  <a:srgbClr val="1871F3"/>
                </a:solidFill>
              </a:rPr>
              <a:t>If you are here today, let me guess that you are in one of the following situations (or maybe a combo):</a:t>
            </a:r>
          </a:p>
          <a:p>
            <a:endParaRPr lang="en-US"/>
          </a:p>
          <a:p>
            <a:pPr algn="l"/>
            <a:r>
              <a:rPr lang="en-US" sz="2700" b="1"/>
              <a:t>What you were selling, working on, building, or learning before Covid-19 and the shutdowns is no longer working and you are sick of trying to figure it out what is working right now, on your own, and you want clear direction and freedom in your business</a:t>
            </a:r>
          </a:p>
          <a:p>
            <a:pPr marL="742950" indent="-742950" algn="l">
              <a:buAutoNum type="arabicParenR"/>
            </a:pPr>
            <a:endParaRPr lang="en-US" sz="2700"/>
          </a:p>
        </p:txBody>
      </p:sp>
    </p:spTree>
    <p:extLst>
      <p:ext uri="{BB962C8B-B14F-4D97-AF65-F5344CB8AC3E}">
        <p14:creationId xmlns:p14="http://schemas.microsoft.com/office/powerpoint/2010/main" val="256447577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0F1B6388-3242-2442-88B9-47EEB4A17174}"/>
              </a:ext>
            </a:extLst>
          </p:cNvPr>
          <p:cNvSpPr>
            <a:spLocks noGrp="1"/>
          </p:cNvSpPr>
          <p:nvPr>
            <p:ph type="subTitle" idx="1"/>
          </p:nvPr>
        </p:nvSpPr>
        <p:spPr>
          <a:xfrm>
            <a:off x="5749871" y="447472"/>
            <a:ext cx="5845499" cy="5963056"/>
          </a:xfrm>
        </p:spPr>
        <p:txBody>
          <a:bodyPr>
            <a:normAutofit/>
          </a:bodyPr>
          <a:lstStyle/>
          <a:p>
            <a:r>
              <a:rPr lang="en-US" sz="4800">
                <a:solidFill>
                  <a:srgbClr val="1871F3"/>
                </a:solidFill>
              </a:rPr>
              <a:t>Weekly Progress Reports</a:t>
            </a:r>
          </a:p>
          <a:p>
            <a:endParaRPr lang="en-US" sz="4800">
              <a:solidFill>
                <a:srgbClr val="1871F3"/>
              </a:solidFill>
            </a:endParaRPr>
          </a:p>
          <a:p>
            <a:r>
              <a:rPr lang="en-US" sz="3000"/>
              <a:t>You’ll look at what you’ve accomplished each week, milestones hit, challenges to overcome, and lay out the next week’s goals . . . To keep you on track!</a:t>
            </a:r>
          </a:p>
          <a:p>
            <a:endParaRPr lang="en-US" sz="3000"/>
          </a:p>
          <a:p>
            <a:endParaRPr lang="en-US" sz="3000"/>
          </a:p>
          <a:p>
            <a:endParaRPr lang="en-US" sz="3000"/>
          </a:p>
          <a:p>
            <a:endParaRPr lang="en-US"/>
          </a:p>
          <a:p>
            <a:endParaRPr lang="en-US"/>
          </a:p>
        </p:txBody>
      </p:sp>
      <p:sp>
        <p:nvSpPr>
          <p:cNvPr id="4" name="Rounded Rectangle 3">
            <a:extLst>
              <a:ext uri="{FF2B5EF4-FFF2-40B4-BE49-F238E27FC236}">
                <a16:creationId xmlns:a16="http://schemas.microsoft.com/office/drawing/2014/main" id="{290FCEDD-5588-CE4D-856A-726C81E429BF}"/>
              </a:ext>
            </a:extLst>
          </p:cNvPr>
          <p:cNvSpPr/>
          <p:nvPr/>
        </p:nvSpPr>
        <p:spPr>
          <a:xfrm>
            <a:off x="596630" y="2231756"/>
            <a:ext cx="4595302" cy="3685558"/>
          </a:xfrm>
          <a:prstGeom prst="roundRect">
            <a:avLst/>
          </a:prstGeom>
          <a:solidFill>
            <a:schemeClr val="accent4">
              <a:lumMod val="20000"/>
              <a:lumOff val="80000"/>
            </a:schemeClr>
          </a:solidFill>
          <a:ln w="762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a:solidFill>
                  <a:schemeClr val="tx1"/>
                </a:solidFill>
              </a:rPr>
              <a:t>Weekly Progress Reports:</a:t>
            </a:r>
          </a:p>
          <a:p>
            <a:pPr algn="ctr"/>
            <a:endParaRPr lang="en-US" sz="2400" b="1">
              <a:solidFill>
                <a:schemeClr val="tx1"/>
              </a:solidFill>
            </a:endParaRPr>
          </a:p>
          <a:p>
            <a:pPr algn="ctr"/>
            <a:r>
              <a:rPr lang="en-US" sz="2400" b="1">
                <a:solidFill>
                  <a:schemeClr val="tx1"/>
                </a:solidFill>
              </a:rPr>
              <a:t>What you’ve accomplished</a:t>
            </a:r>
          </a:p>
          <a:p>
            <a:pPr algn="ctr"/>
            <a:r>
              <a:rPr lang="en-US" sz="2400" b="1">
                <a:solidFill>
                  <a:schemeClr val="tx1"/>
                </a:solidFill>
              </a:rPr>
              <a:t>Your goal for next week</a:t>
            </a:r>
          </a:p>
          <a:p>
            <a:pPr algn="ctr"/>
            <a:r>
              <a:rPr lang="en-US" sz="2400" b="1">
                <a:solidFill>
                  <a:schemeClr val="tx1"/>
                </a:solidFill>
              </a:rPr>
              <a:t>% of Goal Accomplish to Achieve Machine in 3 Months</a:t>
            </a:r>
          </a:p>
          <a:p>
            <a:pPr algn="ctr"/>
            <a:endParaRPr lang="en-US" sz="2400" b="1">
              <a:solidFill>
                <a:schemeClr val="tx1"/>
              </a:solidFill>
            </a:endParaRPr>
          </a:p>
          <a:p>
            <a:pPr algn="ctr"/>
            <a:endParaRPr lang="en-US" sz="2400" b="1">
              <a:solidFill>
                <a:schemeClr val="tx1"/>
              </a:solidFill>
            </a:endParaRPr>
          </a:p>
          <a:p>
            <a:pPr algn="ctr"/>
            <a:endParaRPr lang="en-US" sz="2400" b="1">
              <a:solidFill>
                <a:schemeClr val="tx1"/>
              </a:solidFill>
            </a:endParaRPr>
          </a:p>
        </p:txBody>
      </p:sp>
    </p:spTree>
    <p:extLst>
      <p:ext uri="{BB962C8B-B14F-4D97-AF65-F5344CB8AC3E}">
        <p14:creationId xmlns:p14="http://schemas.microsoft.com/office/powerpoint/2010/main" val="169173635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0F1B6388-3242-2442-88B9-47EEB4A17174}"/>
              </a:ext>
            </a:extLst>
          </p:cNvPr>
          <p:cNvSpPr>
            <a:spLocks noGrp="1"/>
          </p:cNvSpPr>
          <p:nvPr>
            <p:ph type="subTitle" idx="1"/>
          </p:nvPr>
        </p:nvSpPr>
        <p:spPr>
          <a:xfrm>
            <a:off x="1053885" y="447472"/>
            <a:ext cx="10541485" cy="5963056"/>
          </a:xfrm>
        </p:spPr>
        <p:txBody>
          <a:bodyPr>
            <a:normAutofit/>
          </a:bodyPr>
          <a:lstStyle/>
          <a:p>
            <a:r>
              <a:rPr lang="en-US" sz="4800">
                <a:solidFill>
                  <a:srgbClr val="1871F3"/>
                </a:solidFill>
              </a:rPr>
              <a:t>Other goodies:</a:t>
            </a:r>
          </a:p>
          <a:p>
            <a:endParaRPr lang="en-US" sz="4800">
              <a:solidFill>
                <a:srgbClr val="1871F3"/>
              </a:solidFill>
            </a:endParaRPr>
          </a:p>
          <a:p>
            <a:r>
              <a:rPr lang="en-US" sz="3000"/>
              <a:t>First dibs on limited access events, Masterminds, virtual events</a:t>
            </a:r>
          </a:p>
          <a:p>
            <a:endParaRPr lang="en-US" sz="3000"/>
          </a:p>
          <a:p>
            <a:r>
              <a:rPr lang="en-US" sz="3000"/>
              <a:t>Ad hoc Guest Expert Trainings Just For Coaching Members</a:t>
            </a:r>
          </a:p>
          <a:p>
            <a:endParaRPr lang="en-US" sz="3000"/>
          </a:p>
          <a:p>
            <a:r>
              <a:rPr lang="en-US" sz="3000"/>
              <a:t>50% off Any Other Training . . . </a:t>
            </a:r>
          </a:p>
          <a:p>
            <a:endParaRPr lang="en-US" sz="3000"/>
          </a:p>
          <a:p>
            <a:endParaRPr lang="en-US" sz="3000"/>
          </a:p>
          <a:p>
            <a:endParaRPr lang="en-US"/>
          </a:p>
          <a:p>
            <a:endParaRPr lang="en-US"/>
          </a:p>
        </p:txBody>
      </p:sp>
    </p:spTree>
    <p:extLst>
      <p:ext uri="{BB962C8B-B14F-4D97-AF65-F5344CB8AC3E}">
        <p14:creationId xmlns:p14="http://schemas.microsoft.com/office/powerpoint/2010/main" val="108399316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0F1B6388-3242-2442-88B9-47EEB4A17174}"/>
              </a:ext>
            </a:extLst>
          </p:cNvPr>
          <p:cNvSpPr>
            <a:spLocks noGrp="1"/>
          </p:cNvSpPr>
          <p:nvPr>
            <p:ph type="subTitle" idx="1"/>
          </p:nvPr>
        </p:nvSpPr>
        <p:spPr>
          <a:xfrm>
            <a:off x="1053885" y="447472"/>
            <a:ext cx="10541485" cy="5963056"/>
          </a:xfrm>
        </p:spPr>
        <p:txBody>
          <a:bodyPr>
            <a:normAutofit/>
          </a:bodyPr>
          <a:lstStyle/>
          <a:p>
            <a:r>
              <a:rPr lang="en-US" sz="4800">
                <a:solidFill>
                  <a:srgbClr val="1871F3"/>
                </a:solidFill>
              </a:rPr>
              <a:t>Important:</a:t>
            </a:r>
          </a:p>
          <a:p>
            <a:endParaRPr lang="en-US" sz="4800">
              <a:solidFill>
                <a:srgbClr val="1871F3"/>
              </a:solidFill>
            </a:endParaRPr>
          </a:p>
          <a:p>
            <a:r>
              <a:rPr lang="en-US" sz="3000"/>
              <a:t>This is not a 1-1 Program</a:t>
            </a:r>
          </a:p>
          <a:p>
            <a:r>
              <a:rPr lang="en-US" sz="3000"/>
              <a:t>This is not the only model known to man . . .</a:t>
            </a:r>
          </a:p>
          <a:p>
            <a:r>
              <a:rPr lang="en-US" sz="3000"/>
              <a:t>This is not your one-stop shop for everything IM (although you certainly could run your entire Coaching Membership with what I’ve loaded in here!)</a:t>
            </a:r>
          </a:p>
          <a:p>
            <a:endParaRPr lang="en-US" sz="3000"/>
          </a:p>
          <a:p>
            <a:r>
              <a:rPr lang="en-US" sz="3000"/>
              <a:t>I’m not going to drag you through the program . . . . The lessons aren’t locked, I’m not going to force you to implement</a:t>
            </a:r>
          </a:p>
          <a:p>
            <a:endParaRPr lang="en-US" sz="3000"/>
          </a:p>
          <a:p>
            <a:endParaRPr lang="en-US" sz="3000"/>
          </a:p>
          <a:p>
            <a:endParaRPr lang="en-US"/>
          </a:p>
          <a:p>
            <a:endParaRPr lang="en-US"/>
          </a:p>
        </p:txBody>
      </p:sp>
    </p:spTree>
    <p:extLst>
      <p:ext uri="{BB962C8B-B14F-4D97-AF65-F5344CB8AC3E}">
        <p14:creationId xmlns:p14="http://schemas.microsoft.com/office/powerpoint/2010/main" val="276110774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0F1B6388-3242-2442-88B9-47EEB4A17174}"/>
              </a:ext>
            </a:extLst>
          </p:cNvPr>
          <p:cNvSpPr>
            <a:spLocks noGrp="1"/>
          </p:cNvSpPr>
          <p:nvPr>
            <p:ph type="subTitle" idx="1"/>
          </p:nvPr>
        </p:nvSpPr>
        <p:spPr>
          <a:xfrm>
            <a:off x="1053885" y="447472"/>
            <a:ext cx="10541485" cy="5963056"/>
          </a:xfrm>
        </p:spPr>
        <p:txBody>
          <a:bodyPr>
            <a:normAutofit/>
          </a:bodyPr>
          <a:lstStyle/>
          <a:p>
            <a:r>
              <a:rPr lang="en-US" sz="4800">
                <a:solidFill>
                  <a:srgbClr val="1871F3"/>
                </a:solidFill>
              </a:rPr>
              <a:t>What’s the Value?</a:t>
            </a:r>
          </a:p>
          <a:p>
            <a:endParaRPr lang="en-US" sz="4800">
              <a:solidFill>
                <a:srgbClr val="1871F3"/>
              </a:solidFill>
            </a:endParaRPr>
          </a:p>
          <a:p>
            <a:endParaRPr lang="en-US" sz="3000"/>
          </a:p>
          <a:p>
            <a:pPr marL="457200" indent="-457200">
              <a:buFont typeface="Wingdings" pitchFamily="2" charset="2"/>
              <a:buChar char="à"/>
            </a:pPr>
            <a:r>
              <a:rPr lang="en-US" sz="3000">
                <a:sym typeface="Wingdings" pitchFamily="2" charset="2"/>
              </a:rPr>
              <a:t>You have a Coaching Membership live within days or a week . . . </a:t>
            </a:r>
          </a:p>
          <a:p>
            <a:pPr marL="457200" indent="-457200">
              <a:buFont typeface="Wingdings" pitchFamily="2" charset="2"/>
              <a:buChar char="à"/>
            </a:pPr>
            <a:r>
              <a:rPr lang="en-US" sz="3000">
                <a:sym typeface="Wingdings" pitchFamily="2" charset="2"/>
              </a:rPr>
              <a:t>Enrolling Clients Fast</a:t>
            </a:r>
          </a:p>
          <a:p>
            <a:pPr marL="457200" indent="-457200">
              <a:buFont typeface="Wingdings" pitchFamily="2" charset="2"/>
              <a:buChar char="à"/>
            </a:pPr>
            <a:endParaRPr lang="en-US" sz="3000">
              <a:sym typeface="Wingdings" pitchFamily="2" charset="2"/>
            </a:endParaRPr>
          </a:p>
          <a:p>
            <a:pPr marL="457200" indent="-457200">
              <a:buFont typeface="Wingdings" pitchFamily="2" charset="2"/>
              <a:buChar char="à"/>
            </a:pPr>
            <a:r>
              <a:rPr lang="en-US" sz="3000">
                <a:sym typeface="Wingdings" pitchFamily="2" charset="2"/>
              </a:rPr>
              <a:t>You set up a live launch, then evergreen it for long term success</a:t>
            </a:r>
          </a:p>
          <a:p>
            <a:pPr marL="457200" indent="-457200">
              <a:buFont typeface="Wingdings" pitchFamily="2" charset="2"/>
              <a:buChar char="à"/>
            </a:pPr>
            <a:endParaRPr lang="en-US" sz="3000">
              <a:sym typeface="Wingdings" pitchFamily="2" charset="2"/>
            </a:endParaRPr>
          </a:p>
          <a:p>
            <a:pPr marL="457200" indent="-457200">
              <a:buFont typeface="Wingdings" pitchFamily="2" charset="2"/>
              <a:buChar char="à"/>
            </a:pPr>
            <a:r>
              <a:rPr lang="en-US" sz="3000">
                <a:sym typeface="Wingdings" pitchFamily="2" charset="2"/>
              </a:rPr>
              <a:t>Your begin to live your dream lifestyle while your income grows</a:t>
            </a:r>
            <a:endParaRPr lang="en-US" sz="3000"/>
          </a:p>
          <a:p>
            <a:endParaRPr lang="en-US"/>
          </a:p>
          <a:p>
            <a:endParaRPr lang="en-US"/>
          </a:p>
        </p:txBody>
      </p:sp>
    </p:spTree>
    <p:extLst>
      <p:ext uri="{BB962C8B-B14F-4D97-AF65-F5344CB8AC3E}">
        <p14:creationId xmlns:p14="http://schemas.microsoft.com/office/powerpoint/2010/main" val="393566420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0F1B6388-3242-2442-88B9-47EEB4A17174}"/>
              </a:ext>
            </a:extLst>
          </p:cNvPr>
          <p:cNvSpPr>
            <a:spLocks noGrp="1"/>
          </p:cNvSpPr>
          <p:nvPr>
            <p:ph type="subTitle" idx="1"/>
          </p:nvPr>
        </p:nvSpPr>
        <p:spPr>
          <a:xfrm>
            <a:off x="1053885" y="447472"/>
            <a:ext cx="10541485" cy="5963056"/>
          </a:xfrm>
        </p:spPr>
        <p:txBody>
          <a:bodyPr>
            <a:normAutofit/>
          </a:bodyPr>
          <a:lstStyle/>
          <a:p>
            <a:r>
              <a:rPr lang="en-US" sz="4800">
                <a:solidFill>
                  <a:srgbClr val="1871F3"/>
                </a:solidFill>
              </a:rPr>
              <a:t>What’s the Value?</a:t>
            </a:r>
          </a:p>
          <a:p>
            <a:endParaRPr lang="en-US" sz="4800">
              <a:solidFill>
                <a:srgbClr val="1871F3"/>
              </a:solidFill>
            </a:endParaRPr>
          </a:p>
          <a:p>
            <a:endParaRPr lang="en-US" sz="3000"/>
          </a:p>
          <a:p>
            <a:pPr marL="457200" indent="-457200">
              <a:buFont typeface="Wingdings" pitchFamily="2" charset="2"/>
              <a:buChar char="à"/>
            </a:pPr>
            <a:r>
              <a:rPr lang="en-US" sz="3000">
                <a:sym typeface="Wingdings" pitchFamily="2" charset="2"/>
              </a:rPr>
              <a:t>My 1-1 Consulting is $425 an hour, and with 40+ hours of step by step training in Ultimated Coaching Membership, you’d invest over $16,000 for me to work with you 1-1 to set up everything I show you here </a:t>
            </a:r>
            <a:endParaRPr lang="en-US" sz="3000"/>
          </a:p>
          <a:p>
            <a:endParaRPr lang="en-US"/>
          </a:p>
          <a:p>
            <a:endParaRPr lang="en-US"/>
          </a:p>
        </p:txBody>
      </p:sp>
    </p:spTree>
    <p:extLst>
      <p:ext uri="{BB962C8B-B14F-4D97-AF65-F5344CB8AC3E}">
        <p14:creationId xmlns:p14="http://schemas.microsoft.com/office/powerpoint/2010/main" val="181909699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0F1B6388-3242-2442-88B9-47EEB4A17174}"/>
              </a:ext>
            </a:extLst>
          </p:cNvPr>
          <p:cNvSpPr>
            <a:spLocks noGrp="1"/>
          </p:cNvSpPr>
          <p:nvPr>
            <p:ph type="subTitle" idx="1"/>
          </p:nvPr>
        </p:nvSpPr>
        <p:spPr>
          <a:xfrm>
            <a:off x="1053885" y="447472"/>
            <a:ext cx="10541485" cy="5963056"/>
          </a:xfrm>
        </p:spPr>
        <p:txBody>
          <a:bodyPr>
            <a:normAutofit/>
          </a:bodyPr>
          <a:lstStyle/>
          <a:p>
            <a:r>
              <a:rPr lang="en-US" sz="4800">
                <a:solidFill>
                  <a:srgbClr val="1871F3"/>
                </a:solidFill>
              </a:rPr>
              <a:t>What’s the Value?</a:t>
            </a:r>
          </a:p>
          <a:p>
            <a:endParaRPr lang="en-US" sz="4800">
              <a:solidFill>
                <a:srgbClr val="1871F3"/>
              </a:solidFill>
            </a:endParaRPr>
          </a:p>
          <a:p>
            <a:endParaRPr lang="en-US" sz="3000"/>
          </a:p>
          <a:p>
            <a:pPr marL="457200" indent="-457200">
              <a:buFont typeface="Wingdings" pitchFamily="2" charset="2"/>
              <a:buChar char="à"/>
            </a:pPr>
            <a:r>
              <a:rPr lang="en-US" sz="3000">
                <a:sym typeface="Wingdings" pitchFamily="2" charset="2"/>
              </a:rPr>
              <a:t>My 1-1 Consulting is $425 an hour, and with 40+ hours of step by step training in Ultimated Coaching Membership, you’d invest over $16,000 for me to work with you 1-1 to set up everything I show you here </a:t>
            </a:r>
          </a:p>
          <a:p>
            <a:pPr marL="457200" indent="-457200">
              <a:buFont typeface="Wingdings" pitchFamily="2" charset="2"/>
              <a:buChar char="à"/>
            </a:pPr>
            <a:endParaRPr lang="en-US" sz="3000">
              <a:sym typeface="Wingdings" pitchFamily="2" charset="2"/>
            </a:endParaRPr>
          </a:p>
          <a:p>
            <a:pPr marL="457200" indent="-457200">
              <a:buFont typeface="Wingdings" pitchFamily="2" charset="2"/>
              <a:buChar char="à"/>
            </a:pPr>
            <a:r>
              <a:rPr lang="en-US" sz="3000">
                <a:sym typeface="Wingdings" pitchFamily="2" charset="2"/>
              </a:rPr>
              <a:t>My High Ticket Mentoring, which is my high level Boardroom Experience, is $12,000 . . . </a:t>
            </a:r>
            <a:endParaRPr lang="en-US" sz="3000"/>
          </a:p>
          <a:p>
            <a:endParaRPr lang="en-US"/>
          </a:p>
          <a:p>
            <a:endParaRPr lang="en-US"/>
          </a:p>
        </p:txBody>
      </p:sp>
    </p:spTree>
    <p:extLst>
      <p:ext uri="{BB962C8B-B14F-4D97-AF65-F5344CB8AC3E}">
        <p14:creationId xmlns:p14="http://schemas.microsoft.com/office/powerpoint/2010/main" val="99879687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0F1B6388-3242-2442-88B9-47EEB4A17174}"/>
              </a:ext>
            </a:extLst>
          </p:cNvPr>
          <p:cNvSpPr>
            <a:spLocks noGrp="1"/>
          </p:cNvSpPr>
          <p:nvPr>
            <p:ph type="subTitle" idx="1"/>
          </p:nvPr>
        </p:nvSpPr>
        <p:spPr>
          <a:xfrm>
            <a:off x="1053885" y="447472"/>
            <a:ext cx="10541485" cy="5963056"/>
          </a:xfrm>
        </p:spPr>
        <p:txBody>
          <a:bodyPr>
            <a:normAutofit/>
          </a:bodyPr>
          <a:lstStyle/>
          <a:p>
            <a:r>
              <a:rPr lang="en-US" sz="4800">
                <a:solidFill>
                  <a:srgbClr val="1871F3"/>
                </a:solidFill>
              </a:rPr>
              <a:t>What’s the Value?</a:t>
            </a:r>
          </a:p>
          <a:p>
            <a:endParaRPr lang="en-US" sz="4800">
              <a:solidFill>
                <a:srgbClr val="1871F3"/>
              </a:solidFill>
            </a:endParaRPr>
          </a:p>
          <a:p>
            <a:endParaRPr lang="en-US" sz="3000"/>
          </a:p>
          <a:p>
            <a:pPr marL="457200" indent="-457200">
              <a:buFont typeface="Wingdings" pitchFamily="2" charset="2"/>
              <a:buChar char="à"/>
            </a:pPr>
            <a:r>
              <a:rPr lang="en-US" sz="3000">
                <a:sym typeface="Wingdings" pitchFamily="2" charset="2"/>
              </a:rPr>
              <a:t>My 1-1 Consulting is $425 an hour, and with 40+ hours of step by step training in Ultimated Coaching Membership, you’d invest over $16,000 for me to work with you 1-1 to set up everything I show you here </a:t>
            </a:r>
          </a:p>
          <a:p>
            <a:pPr marL="457200" indent="-457200">
              <a:buFont typeface="Wingdings" pitchFamily="2" charset="2"/>
              <a:buChar char="à"/>
            </a:pPr>
            <a:endParaRPr lang="en-US" sz="3000">
              <a:sym typeface="Wingdings" pitchFamily="2" charset="2"/>
            </a:endParaRPr>
          </a:p>
          <a:p>
            <a:pPr marL="457200" indent="-457200">
              <a:buFont typeface="Wingdings" pitchFamily="2" charset="2"/>
              <a:buChar char="à"/>
            </a:pPr>
            <a:r>
              <a:rPr lang="en-US" sz="3000">
                <a:sym typeface="Wingdings" pitchFamily="2" charset="2"/>
              </a:rPr>
              <a:t>My High Ticket Mentoring, which is my high level Boardroom Experience, is $12,000 . . . </a:t>
            </a:r>
            <a:endParaRPr lang="en-US" sz="3000"/>
          </a:p>
          <a:p>
            <a:endParaRPr lang="en-US"/>
          </a:p>
          <a:p>
            <a:endParaRPr lang="en-US"/>
          </a:p>
        </p:txBody>
      </p:sp>
    </p:spTree>
    <p:extLst>
      <p:ext uri="{BB962C8B-B14F-4D97-AF65-F5344CB8AC3E}">
        <p14:creationId xmlns:p14="http://schemas.microsoft.com/office/powerpoint/2010/main" val="43522270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0F1B6388-3242-2442-88B9-47EEB4A17174}"/>
              </a:ext>
            </a:extLst>
          </p:cNvPr>
          <p:cNvSpPr>
            <a:spLocks noGrp="1"/>
          </p:cNvSpPr>
          <p:nvPr>
            <p:ph type="subTitle" idx="1"/>
          </p:nvPr>
        </p:nvSpPr>
        <p:spPr>
          <a:xfrm>
            <a:off x="1053885" y="447472"/>
            <a:ext cx="10541485" cy="5963056"/>
          </a:xfrm>
        </p:spPr>
        <p:txBody>
          <a:bodyPr>
            <a:normAutofit/>
          </a:bodyPr>
          <a:lstStyle/>
          <a:p>
            <a:r>
              <a:rPr lang="en-US" sz="4800">
                <a:solidFill>
                  <a:srgbClr val="1871F3"/>
                </a:solidFill>
              </a:rPr>
              <a:t>What’s the Value?</a:t>
            </a:r>
          </a:p>
          <a:p>
            <a:endParaRPr lang="en-US" sz="4800">
              <a:solidFill>
                <a:srgbClr val="1871F3"/>
              </a:solidFill>
            </a:endParaRPr>
          </a:p>
          <a:p>
            <a:endParaRPr lang="en-US" sz="3000"/>
          </a:p>
          <a:p>
            <a:pPr marL="457200" indent="-457200">
              <a:buFont typeface="Wingdings" pitchFamily="2" charset="2"/>
              <a:buChar char="à"/>
            </a:pPr>
            <a:r>
              <a:rPr lang="en-US" sz="3000">
                <a:sym typeface="Wingdings" pitchFamily="2" charset="2"/>
              </a:rPr>
              <a:t>My 1-1 Consulting is $425 an hour, and with 40+ hours of step by step training in Ultimated Coaching Membership, you’d invest over $16,000 for me to work with you 1-1 to set up everything I show you here </a:t>
            </a:r>
          </a:p>
          <a:p>
            <a:pPr marL="457200" indent="-457200">
              <a:buFont typeface="Wingdings" pitchFamily="2" charset="2"/>
              <a:buChar char="à"/>
            </a:pPr>
            <a:endParaRPr lang="en-US" sz="3000">
              <a:sym typeface="Wingdings" pitchFamily="2" charset="2"/>
            </a:endParaRPr>
          </a:p>
          <a:p>
            <a:pPr marL="457200" indent="-457200">
              <a:buFont typeface="Wingdings" pitchFamily="2" charset="2"/>
              <a:buChar char="à"/>
            </a:pPr>
            <a:r>
              <a:rPr lang="en-US" sz="3000">
                <a:sym typeface="Wingdings" pitchFamily="2" charset="2"/>
              </a:rPr>
              <a:t>My High Ticket Mentoring, which is my high level Boardroom Experience, is $12,000 . . . </a:t>
            </a:r>
            <a:endParaRPr lang="en-US" sz="3000"/>
          </a:p>
          <a:p>
            <a:endParaRPr lang="en-US"/>
          </a:p>
          <a:p>
            <a:endParaRPr lang="en-US"/>
          </a:p>
        </p:txBody>
      </p:sp>
    </p:spTree>
    <p:extLst>
      <p:ext uri="{BB962C8B-B14F-4D97-AF65-F5344CB8AC3E}">
        <p14:creationId xmlns:p14="http://schemas.microsoft.com/office/powerpoint/2010/main" val="196767183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0F1B6388-3242-2442-88B9-47EEB4A17174}"/>
              </a:ext>
            </a:extLst>
          </p:cNvPr>
          <p:cNvSpPr>
            <a:spLocks noGrp="1"/>
          </p:cNvSpPr>
          <p:nvPr>
            <p:ph type="subTitle" idx="1"/>
          </p:nvPr>
        </p:nvSpPr>
        <p:spPr>
          <a:xfrm>
            <a:off x="1053885" y="447472"/>
            <a:ext cx="10541485" cy="2981528"/>
          </a:xfrm>
        </p:spPr>
        <p:txBody>
          <a:bodyPr>
            <a:normAutofit fontScale="70000" lnSpcReduction="20000"/>
          </a:bodyPr>
          <a:lstStyle/>
          <a:p>
            <a:r>
              <a:rPr lang="en-US" sz="4800">
                <a:solidFill>
                  <a:srgbClr val="1871F3"/>
                </a:solidFill>
              </a:rPr>
              <a:t>What’s the Value?</a:t>
            </a:r>
          </a:p>
          <a:p>
            <a:endParaRPr lang="en-US" sz="4800">
              <a:solidFill>
                <a:srgbClr val="1871F3"/>
              </a:solidFill>
            </a:endParaRPr>
          </a:p>
          <a:p>
            <a:endParaRPr lang="en-US" sz="3000"/>
          </a:p>
          <a:p>
            <a:pPr marL="457200" indent="-457200">
              <a:buFont typeface="Wingdings" pitchFamily="2" charset="2"/>
              <a:buChar char="à"/>
            </a:pPr>
            <a:r>
              <a:rPr lang="en-US" sz="3000">
                <a:sym typeface="Wingdings" pitchFamily="2" charset="2"/>
              </a:rPr>
              <a:t>My 1-1 Consulting is $425 an hour, and with 40+ hours of step by step training in Ultimated Coaching Membership, you’d invest over $16,000 for me to work with you 1-1 to set up everything I show you here </a:t>
            </a:r>
          </a:p>
          <a:p>
            <a:pPr marL="457200" indent="-457200">
              <a:buFont typeface="Wingdings" pitchFamily="2" charset="2"/>
              <a:buChar char="à"/>
            </a:pPr>
            <a:endParaRPr lang="en-US" sz="3000">
              <a:sym typeface="Wingdings" pitchFamily="2" charset="2"/>
            </a:endParaRPr>
          </a:p>
          <a:p>
            <a:pPr marL="457200" indent="-457200">
              <a:buFont typeface="Wingdings" pitchFamily="2" charset="2"/>
              <a:buChar char="à"/>
            </a:pPr>
            <a:r>
              <a:rPr lang="en-US" sz="3000">
                <a:sym typeface="Wingdings" pitchFamily="2" charset="2"/>
              </a:rPr>
              <a:t>My High Ticket Mentoring, which is my high level Boardroom Experience, is $12,000 . . . </a:t>
            </a:r>
            <a:endParaRPr lang="en-US" sz="3000"/>
          </a:p>
          <a:p>
            <a:endParaRPr lang="en-US"/>
          </a:p>
          <a:p>
            <a:endParaRPr lang="en-US"/>
          </a:p>
        </p:txBody>
      </p:sp>
      <p:sp>
        <p:nvSpPr>
          <p:cNvPr id="2" name="TextBox 1">
            <a:extLst>
              <a:ext uri="{FF2B5EF4-FFF2-40B4-BE49-F238E27FC236}">
                <a16:creationId xmlns:a16="http://schemas.microsoft.com/office/drawing/2014/main" id="{59ED5DA1-93C9-D640-A95E-381A39FA8755}"/>
              </a:ext>
            </a:extLst>
          </p:cNvPr>
          <p:cNvSpPr txBox="1"/>
          <p:nvPr/>
        </p:nvSpPr>
        <p:spPr>
          <a:xfrm>
            <a:off x="1859797" y="3750590"/>
            <a:ext cx="3533613" cy="1938992"/>
          </a:xfrm>
          <a:prstGeom prst="rect">
            <a:avLst/>
          </a:prstGeom>
          <a:noFill/>
        </p:spPr>
        <p:txBody>
          <a:bodyPr wrap="square" rtlCol="0">
            <a:spAutoFit/>
          </a:bodyPr>
          <a:lstStyle/>
          <a:p>
            <a:r>
              <a:rPr lang="en-US" sz="2000" b="1"/>
              <a:t>Ultimate Coaching Membership</a:t>
            </a:r>
          </a:p>
          <a:p>
            <a:endParaRPr lang="en-US" sz="2000" b="1"/>
          </a:p>
          <a:p>
            <a:r>
              <a:rPr lang="en-US" sz="2000" b="1"/>
              <a:t>$2997/year</a:t>
            </a:r>
          </a:p>
          <a:p>
            <a:endParaRPr lang="en-US" sz="2000" b="1"/>
          </a:p>
          <a:p>
            <a:r>
              <a:rPr lang="en-US" sz="2000" b="1"/>
              <a:t>Full Training, Accountability, Networking and Community</a:t>
            </a:r>
          </a:p>
        </p:txBody>
      </p:sp>
      <p:sp>
        <p:nvSpPr>
          <p:cNvPr id="4" name="TextBox 3">
            <a:extLst>
              <a:ext uri="{FF2B5EF4-FFF2-40B4-BE49-F238E27FC236}">
                <a16:creationId xmlns:a16="http://schemas.microsoft.com/office/drawing/2014/main" id="{8C3DF151-68E5-F044-A191-7EE07E719320}"/>
              </a:ext>
            </a:extLst>
          </p:cNvPr>
          <p:cNvSpPr txBox="1"/>
          <p:nvPr/>
        </p:nvSpPr>
        <p:spPr>
          <a:xfrm>
            <a:off x="6368539" y="3750590"/>
            <a:ext cx="3533613" cy="1938992"/>
          </a:xfrm>
          <a:prstGeom prst="rect">
            <a:avLst/>
          </a:prstGeom>
          <a:noFill/>
        </p:spPr>
        <p:txBody>
          <a:bodyPr wrap="square" rtlCol="0">
            <a:spAutoFit/>
          </a:bodyPr>
          <a:lstStyle/>
          <a:p>
            <a:r>
              <a:rPr lang="en-US" sz="2000" b="1"/>
              <a:t>Ultimate Coaching Membership</a:t>
            </a:r>
          </a:p>
          <a:p>
            <a:endParaRPr lang="en-US" sz="2000" b="1"/>
          </a:p>
          <a:p>
            <a:r>
              <a:rPr lang="en-US" sz="2000" b="1"/>
              <a:t>$297/month</a:t>
            </a:r>
          </a:p>
          <a:p>
            <a:endParaRPr lang="en-US" sz="2000" b="1"/>
          </a:p>
          <a:p>
            <a:r>
              <a:rPr lang="en-US" sz="2000" b="1"/>
              <a:t>Full Training, Accountability, Networking and Community</a:t>
            </a:r>
          </a:p>
        </p:txBody>
      </p:sp>
    </p:spTree>
    <p:extLst>
      <p:ext uri="{BB962C8B-B14F-4D97-AF65-F5344CB8AC3E}">
        <p14:creationId xmlns:p14="http://schemas.microsoft.com/office/powerpoint/2010/main" val="282193972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C9F172F-EF3B-1049-9716-11014C5E335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9250" y="2349500"/>
            <a:ext cx="6426200" cy="3949700"/>
          </a:xfrm>
          <a:prstGeom prst="rect">
            <a:avLst/>
          </a:prstGeom>
        </p:spPr>
      </p:pic>
      <p:sp>
        <p:nvSpPr>
          <p:cNvPr id="4" name="TextBox 3">
            <a:extLst>
              <a:ext uri="{FF2B5EF4-FFF2-40B4-BE49-F238E27FC236}">
                <a16:creationId xmlns:a16="http://schemas.microsoft.com/office/drawing/2014/main" id="{BA2CB810-F23B-2446-A5CE-969B56558906}"/>
              </a:ext>
            </a:extLst>
          </p:cNvPr>
          <p:cNvSpPr txBox="1"/>
          <p:nvPr/>
        </p:nvSpPr>
        <p:spPr>
          <a:xfrm>
            <a:off x="7301989" y="854990"/>
            <a:ext cx="3533613" cy="5170646"/>
          </a:xfrm>
          <a:prstGeom prst="rect">
            <a:avLst/>
          </a:prstGeom>
          <a:noFill/>
        </p:spPr>
        <p:txBody>
          <a:bodyPr wrap="square" rtlCol="0">
            <a:spAutoFit/>
          </a:bodyPr>
          <a:lstStyle/>
          <a:p>
            <a:r>
              <a:rPr lang="en-US" sz="3000" b="1"/>
              <a:t>Ultimate Coaching Membership</a:t>
            </a:r>
          </a:p>
          <a:p>
            <a:endParaRPr lang="en-US" sz="3000" b="1"/>
          </a:p>
          <a:p>
            <a:r>
              <a:rPr lang="en-US" sz="3000" b="1"/>
              <a:t>$997/year</a:t>
            </a:r>
          </a:p>
          <a:p>
            <a:endParaRPr lang="en-US" sz="3000" b="1"/>
          </a:p>
          <a:p>
            <a:r>
              <a:rPr lang="en-US" sz="3000" b="1"/>
              <a:t>$97/month</a:t>
            </a:r>
          </a:p>
          <a:p>
            <a:endParaRPr lang="en-US" sz="3000" b="1"/>
          </a:p>
          <a:p>
            <a:r>
              <a:rPr lang="en-US" sz="3000" b="1"/>
              <a:t>Full Training, Accountability, Networking and Community</a:t>
            </a:r>
          </a:p>
        </p:txBody>
      </p:sp>
      <p:sp>
        <p:nvSpPr>
          <p:cNvPr id="5" name="Rounded Rectangle 4">
            <a:extLst>
              <a:ext uri="{FF2B5EF4-FFF2-40B4-BE49-F238E27FC236}">
                <a16:creationId xmlns:a16="http://schemas.microsoft.com/office/drawing/2014/main" id="{9768144D-9450-3540-987C-9F9B68983124}"/>
              </a:ext>
            </a:extLst>
          </p:cNvPr>
          <p:cNvSpPr/>
          <p:nvPr/>
        </p:nvSpPr>
        <p:spPr>
          <a:xfrm>
            <a:off x="1600200" y="397790"/>
            <a:ext cx="5701789"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a:t>Let’s Get Started!</a:t>
            </a:r>
          </a:p>
        </p:txBody>
      </p:sp>
    </p:spTree>
    <p:extLst>
      <p:ext uri="{BB962C8B-B14F-4D97-AF65-F5344CB8AC3E}">
        <p14:creationId xmlns:p14="http://schemas.microsoft.com/office/powerpoint/2010/main" val="265120028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0F1B6388-3242-2442-88B9-47EEB4A17174}"/>
              </a:ext>
            </a:extLst>
          </p:cNvPr>
          <p:cNvSpPr>
            <a:spLocks noGrp="1"/>
          </p:cNvSpPr>
          <p:nvPr>
            <p:ph type="subTitle" idx="1"/>
          </p:nvPr>
        </p:nvSpPr>
        <p:spPr>
          <a:xfrm>
            <a:off x="728870" y="671801"/>
            <a:ext cx="10986052" cy="5344686"/>
          </a:xfrm>
        </p:spPr>
        <p:txBody>
          <a:bodyPr>
            <a:normAutofit/>
          </a:bodyPr>
          <a:lstStyle/>
          <a:p>
            <a:r>
              <a:rPr lang="en-US" sz="3500" b="1">
                <a:solidFill>
                  <a:srgbClr val="1871F3"/>
                </a:solidFill>
              </a:rPr>
              <a:t>If you are here today, let me guess that you are in one of the following situations (or maybe a combo):</a:t>
            </a:r>
          </a:p>
          <a:p>
            <a:endParaRPr lang="en-US"/>
          </a:p>
          <a:p>
            <a:pPr algn="l"/>
            <a:r>
              <a:rPr lang="en-US" sz="2700" b="1"/>
              <a:t>You are in the expert business (speaker/consultant/coach) and are looking to create a stable income online in groups by teaching online instead of offline and 1-1 </a:t>
            </a:r>
          </a:p>
          <a:p>
            <a:pPr marL="742950" indent="-742950" algn="l">
              <a:buAutoNum type="arabicParenR"/>
            </a:pPr>
            <a:endParaRPr lang="en-US" sz="2700"/>
          </a:p>
        </p:txBody>
      </p:sp>
    </p:spTree>
    <p:extLst>
      <p:ext uri="{BB962C8B-B14F-4D97-AF65-F5344CB8AC3E}">
        <p14:creationId xmlns:p14="http://schemas.microsoft.com/office/powerpoint/2010/main" val="313539246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0F1B6388-3242-2442-88B9-47EEB4A17174}"/>
              </a:ext>
            </a:extLst>
          </p:cNvPr>
          <p:cNvSpPr>
            <a:spLocks noGrp="1"/>
          </p:cNvSpPr>
          <p:nvPr>
            <p:ph type="subTitle" idx="1"/>
          </p:nvPr>
        </p:nvSpPr>
        <p:spPr>
          <a:xfrm>
            <a:off x="1053885" y="447472"/>
            <a:ext cx="10541485" cy="2981528"/>
          </a:xfrm>
        </p:spPr>
        <p:txBody>
          <a:bodyPr>
            <a:normAutofit fontScale="70000" lnSpcReduction="20000"/>
          </a:bodyPr>
          <a:lstStyle/>
          <a:p>
            <a:r>
              <a:rPr lang="en-US" sz="4800">
                <a:solidFill>
                  <a:srgbClr val="1871F3"/>
                </a:solidFill>
              </a:rPr>
              <a:t>What’s the Value?</a:t>
            </a:r>
          </a:p>
          <a:p>
            <a:endParaRPr lang="en-US" sz="4800">
              <a:solidFill>
                <a:srgbClr val="1871F3"/>
              </a:solidFill>
            </a:endParaRPr>
          </a:p>
          <a:p>
            <a:endParaRPr lang="en-US" sz="3000"/>
          </a:p>
          <a:p>
            <a:pPr marL="457200" indent="-457200">
              <a:buFont typeface="Wingdings" pitchFamily="2" charset="2"/>
              <a:buChar char="à"/>
            </a:pPr>
            <a:r>
              <a:rPr lang="en-US" sz="3000">
                <a:sym typeface="Wingdings" pitchFamily="2" charset="2"/>
              </a:rPr>
              <a:t>My 1-1 Consulting is $425 an hour, and with 40+ hours of step by step training in Ultimated Coaching Membership, you’d invest over $16,000 for me to work with you 1-1 to set up everything I show you here </a:t>
            </a:r>
          </a:p>
          <a:p>
            <a:pPr marL="457200" indent="-457200">
              <a:buFont typeface="Wingdings" pitchFamily="2" charset="2"/>
              <a:buChar char="à"/>
            </a:pPr>
            <a:endParaRPr lang="en-US" sz="3000">
              <a:sym typeface="Wingdings" pitchFamily="2" charset="2"/>
            </a:endParaRPr>
          </a:p>
          <a:p>
            <a:pPr marL="457200" indent="-457200">
              <a:buFont typeface="Wingdings" pitchFamily="2" charset="2"/>
              <a:buChar char="à"/>
            </a:pPr>
            <a:r>
              <a:rPr lang="en-US" sz="3000">
                <a:sym typeface="Wingdings" pitchFamily="2" charset="2"/>
              </a:rPr>
              <a:t>My High Ticket Mentoring, which is my high level Boardroom Experience, is $12,000 . . . </a:t>
            </a:r>
            <a:endParaRPr lang="en-US" sz="3000"/>
          </a:p>
          <a:p>
            <a:endParaRPr lang="en-US"/>
          </a:p>
          <a:p>
            <a:endParaRPr lang="en-US"/>
          </a:p>
        </p:txBody>
      </p:sp>
      <p:sp>
        <p:nvSpPr>
          <p:cNvPr id="2" name="TextBox 1">
            <a:extLst>
              <a:ext uri="{FF2B5EF4-FFF2-40B4-BE49-F238E27FC236}">
                <a16:creationId xmlns:a16="http://schemas.microsoft.com/office/drawing/2014/main" id="{59ED5DA1-93C9-D640-A95E-381A39FA8755}"/>
              </a:ext>
            </a:extLst>
          </p:cNvPr>
          <p:cNvSpPr txBox="1"/>
          <p:nvPr/>
        </p:nvSpPr>
        <p:spPr>
          <a:xfrm>
            <a:off x="1859797" y="3750590"/>
            <a:ext cx="3533613" cy="1938992"/>
          </a:xfrm>
          <a:prstGeom prst="rect">
            <a:avLst/>
          </a:prstGeom>
          <a:noFill/>
        </p:spPr>
        <p:txBody>
          <a:bodyPr wrap="square" rtlCol="0">
            <a:spAutoFit/>
          </a:bodyPr>
          <a:lstStyle/>
          <a:p>
            <a:r>
              <a:rPr lang="en-US" sz="2000" b="1"/>
              <a:t>Ultimate Coaching Membership</a:t>
            </a:r>
          </a:p>
          <a:p>
            <a:endParaRPr lang="en-US" sz="2000" b="1"/>
          </a:p>
          <a:p>
            <a:r>
              <a:rPr lang="en-US" sz="2000" b="1"/>
              <a:t>$2997/year</a:t>
            </a:r>
          </a:p>
          <a:p>
            <a:endParaRPr lang="en-US" sz="2000" b="1"/>
          </a:p>
          <a:p>
            <a:r>
              <a:rPr lang="en-US" sz="2000" b="1"/>
              <a:t>Full Training, Accountability, Networking and Community</a:t>
            </a:r>
          </a:p>
        </p:txBody>
      </p:sp>
      <p:sp>
        <p:nvSpPr>
          <p:cNvPr id="4" name="TextBox 3">
            <a:extLst>
              <a:ext uri="{FF2B5EF4-FFF2-40B4-BE49-F238E27FC236}">
                <a16:creationId xmlns:a16="http://schemas.microsoft.com/office/drawing/2014/main" id="{8C3DF151-68E5-F044-A191-7EE07E719320}"/>
              </a:ext>
            </a:extLst>
          </p:cNvPr>
          <p:cNvSpPr txBox="1"/>
          <p:nvPr/>
        </p:nvSpPr>
        <p:spPr>
          <a:xfrm>
            <a:off x="6368539" y="3750590"/>
            <a:ext cx="3533613" cy="1938992"/>
          </a:xfrm>
          <a:prstGeom prst="rect">
            <a:avLst/>
          </a:prstGeom>
          <a:noFill/>
        </p:spPr>
        <p:txBody>
          <a:bodyPr wrap="square" rtlCol="0">
            <a:spAutoFit/>
          </a:bodyPr>
          <a:lstStyle/>
          <a:p>
            <a:r>
              <a:rPr lang="en-US" sz="2000" b="1"/>
              <a:t>Ultimate Coaching Membership</a:t>
            </a:r>
          </a:p>
          <a:p>
            <a:endParaRPr lang="en-US" sz="2000" b="1"/>
          </a:p>
          <a:p>
            <a:r>
              <a:rPr lang="en-US" sz="2000" b="1"/>
              <a:t>$297/month</a:t>
            </a:r>
          </a:p>
          <a:p>
            <a:endParaRPr lang="en-US" sz="2000" b="1"/>
          </a:p>
          <a:p>
            <a:r>
              <a:rPr lang="en-US" sz="2000" b="1"/>
              <a:t>Full Training, Accountability, Networking and Community</a:t>
            </a:r>
          </a:p>
        </p:txBody>
      </p:sp>
    </p:spTree>
    <p:extLst>
      <p:ext uri="{BB962C8B-B14F-4D97-AF65-F5344CB8AC3E}">
        <p14:creationId xmlns:p14="http://schemas.microsoft.com/office/powerpoint/2010/main" val="387546145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0F1B6388-3242-2442-88B9-47EEB4A17174}"/>
              </a:ext>
            </a:extLst>
          </p:cNvPr>
          <p:cNvSpPr>
            <a:spLocks noGrp="1"/>
          </p:cNvSpPr>
          <p:nvPr>
            <p:ph type="subTitle" idx="1"/>
          </p:nvPr>
        </p:nvSpPr>
        <p:spPr>
          <a:xfrm>
            <a:off x="1053885" y="447472"/>
            <a:ext cx="10541485" cy="2981528"/>
          </a:xfrm>
        </p:spPr>
        <p:txBody>
          <a:bodyPr>
            <a:normAutofit fontScale="70000" lnSpcReduction="20000"/>
          </a:bodyPr>
          <a:lstStyle/>
          <a:p>
            <a:r>
              <a:rPr lang="en-US" sz="4800">
                <a:solidFill>
                  <a:srgbClr val="1871F3"/>
                </a:solidFill>
              </a:rPr>
              <a:t>What’s the Value?</a:t>
            </a:r>
          </a:p>
          <a:p>
            <a:endParaRPr lang="en-US" sz="4800">
              <a:solidFill>
                <a:srgbClr val="1871F3"/>
              </a:solidFill>
            </a:endParaRPr>
          </a:p>
          <a:p>
            <a:endParaRPr lang="en-US" sz="3000"/>
          </a:p>
          <a:p>
            <a:pPr marL="457200" indent="-457200">
              <a:buFont typeface="Wingdings" pitchFamily="2" charset="2"/>
              <a:buChar char="à"/>
            </a:pPr>
            <a:r>
              <a:rPr lang="en-US" sz="3000">
                <a:sym typeface="Wingdings" pitchFamily="2" charset="2"/>
              </a:rPr>
              <a:t>My 1-1 Consulting is $425 an hour, and with 40+ hours of step by step training in Ultimated Coaching Membership, you’d invest over $16,000 for me to work with you 1-1 to set up everything I show you here </a:t>
            </a:r>
          </a:p>
          <a:p>
            <a:pPr marL="457200" indent="-457200">
              <a:buFont typeface="Wingdings" pitchFamily="2" charset="2"/>
              <a:buChar char="à"/>
            </a:pPr>
            <a:endParaRPr lang="en-US" sz="3000">
              <a:sym typeface="Wingdings" pitchFamily="2" charset="2"/>
            </a:endParaRPr>
          </a:p>
          <a:p>
            <a:pPr marL="457200" indent="-457200">
              <a:buFont typeface="Wingdings" pitchFamily="2" charset="2"/>
              <a:buChar char="à"/>
            </a:pPr>
            <a:r>
              <a:rPr lang="en-US" sz="3000">
                <a:sym typeface="Wingdings" pitchFamily="2" charset="2"/>
              </a:rPr>
              <a:t>My High Ticket Mentoring, which is my high level Boardroom Experience, is $12,000 . . . </a:t>
            </a:r>
            <a:endParaRPr lang="en-US" sz="3000"/>
          </a:p>
          <a:p>
            <a:endParaRPr lang="en-US"/>
          </a:p>
          <a:p>
            <a:endParaRPr lang="en-US"/>
          </a:p>
        </p:txBody>
      </p:sp>
      <p:sp>
        <p:nvSpPr>
          <p:cNvPr id="2" name="TextBox 1">
            <a:extLst>
              <a:ext uri="{FF2B5EF4-FFF2-40B4-BE49-F238E27FC236}">
                <a16:creationId xmlns:a16="http://schemas.microsoft.com/office/drawing/2014/main" id="{59ED5DA1-93C9-D640-A95E-381A39FA8755}"/>
              </a:ext>
            </a:extLst>
          </p:cNvPr>
          <p:cNvSpPr txBox="1"/>
          <p:nvPr/>
        </p:nvSpPr>
        <p:spPr>
          <a:xfrm>
            <a:off x="1859797" y="3750590"/>
            <a:ext cx="3533613" cy="2246769"/>
          </a:xfrm>
          <a:prstGeom prst="rect">
            <a:avLst/>
          </a:prstGeom>
          <a:noFill/>
        </p:spPr>
        <p:txBody>
          <a:bodyPr wrap="square" rtlCol="0">
            <a:spAutoFit/>
          </a:bodyPr>
          <a:lstStyle/>
          <a:p>
            <a:r>
              <a:rPr lang="en-US" sz="2000" b="1"/>
              <a:t>Ultimate Coaching Membership</a:t>
            </a:r>
          </a:p>
          <a:p>
            <a:endParaRPr lang="en-US" sz="2000" b="1"/>
          </a:p>
          <a:p>
            <a:r>
              <a:rPr lang="en-US" sz="2000" b="1"/>
              <a:t>$2997/year</a:t>
            </a:r>
          </a:p>
          <a:p>
            <a:r>
              <a:rPr lang="en-US" sz="2000" b="1">
                <a:solidFill>
                  <a:srgbClr val="FF0000"/>
                </a:solidFill>
              </a:rPr>
              <a:t>$997</a:t>
            </a:r>
          </a:p>
          <a:p>
            <a:endParaRPr lang="en-US" sz="2000" b="1"/>
          </a:p>
          <a:p>
            <a:r>
              <a:rPr lang="en-US" sz="2000" b="1"/>
              <a:t>Full Training, Accountability, Networking and Community</a:t>
            </a:r>
          </a:p>
        </p:txBody>
      </p:sp>
      <p:sp>
        <p:nvSpPr>
          <p:cNvPr id="4" name="TextBox 3">
            <a:extLst>
              <a:ext uri="{FF2B5EF4-FFF2-40B4-BE49-F238E27FC236}">
                <a16:creationId xmlns:a16="http://schemas.microsoft.com/office/drawing/2014/main" id="{8C3DF151-68E5-F044-A191-7EE07E719320}"/>
              </a:ext>
            </a:extLst>
          </p:cNvPr>
          <p:cNvSpPr txBox="1"/>
          <p:nvPr/>
        </p:nvSpPr>
        <p:spPr>
          <a:xfrm>
            <a:off x="6368539" y="3750590"/>
            <a:ext cx="3533613" cy="2246769"/>
          </a:xfrm>
          <a:prstGeom prst="rect">
            <a:avLst/>
          </a:prstGeom>
          <a:noFill/>
        </p:spPr>
        <p:txBody>
          <a:bodyPr wrap="square" rtlCol="0">
            <a:spAutoFit/>
          </a:bodyPr>
          <a:lstStyle/>
          <a:p>
            <a:r>
              <a:rPr lang="en-US" sz="2000" b="1"/>
              <a:t>Ultimate Coaching Membership</a:t>
            </a:r>
          </a:p>
          <a:p>
            <a:endParaRPr lang="en-US" sz="2000" b="1"/>
          </a:p>
          <a:p>
            <a:r>
              <a:rPr lang="en-US" sz="2000" b="1"/>
              <a:t>$297/month</a:t>
            </a:r>
          </a:p>
          <a:p>
            <a:r>
              <a:rPr lang="en-US" sz="2000" b="1">
                <a:solidFill>
                  <a:srgbClr val="FF0000"/>
                </a:solidFill>
              </a:rPr>
              <a:t>$97</a:t>
            </a:r>
          </a:p>
          <a:p>
            <a:endParaRPr lang="en-US" sz="2000" b="1"/>
          </a:p>
          <a:p>
            <a:r>
              <a:rPr lang="en-US" sz="2000" b="1"/>
              <a:t>Full Training, Accountability, Networking and Community</a:t>
            </a:r>
          </a:p>
        </p:txBody>
      </p:sp>
    </p:spTree>
    <p:extLst>
      <p:ext uri="{BB962C8B-B14F-4D97-AF65-F5344CB8AC3E}">
        <p14:creationId xmlns:p14="http://schemas.microsoft.com/office/powerpoint/2010/main" val="397369340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0F1B6388-3242-2442-88B9-47EEB4A17174}"/>
              </a:ext>
            </a:extLst>
          </p:cNvPr>
          <p:cNvSpPr>
            <a:spLocks noGrp="1"/>
          </p:cNvSpPr>
          <p:nvPr>
            <p:ph type="subTitle" idx="1"/>
          </p:nvPr>
        </p:nvSpPr>
        <p:spPr>
          <a:xfrm>
            <a:off x="1053885" y="447472"/>
            <a:ext cx="10541485" cy="2981528"/>
          </a:xfrm>
        </p:spPr>
        <p:txBody>
          <a:bodyPr>
            <a:normAutofit fontScale="70000" lnSpcReduction="20000"/>
          </a:bodyPr>
          <a:lstStyle/>
          <a:p>
            <a:r>
              <a:rPr lang="en-US" sz="4800">
                <a:solidFill>
                  <a:srgbClr val="1871F3"/>
                </a:solidFill>
              </a:rPr>
              <a:t>What’s the Value?</a:t>
            </a:r>
          </a:p>
          <a:p>
            <a:endParaRPr lang="en-US" sz="4800">
              <a:solidFill>
                <a:srgbClr val="1871F3"/>
              </a:solidFill>
            </a:endParaRPr>
          </a:p>
          <a:p>
            <a:endParaRPr lang="en-US" sz="3000"/>
          </a:p>
          <a:p>
            <a:pPr marL="457200" indent="-457200">
              <a:buFont typeface="Wingdings" pitchFamily="2" charset="2"/>
              <a:buChar char="à"/>
            </a:pPr>
            <a:r>
              <a:rPr lang="en-US" sz="3000">
                <a:sym typeface="Wingdings" pitchFamily="2" charset="2"/>
              </a:rPr>
              <a:t>My 1-1 Consulting is $425 an hour, and with 40+ hours of step by step training in Ultimated Coaching Membership, you’d invest over $16,000 for me to work with you 1-1 to set up everything I show you here </a:t>
            </a:r>
          </a:p>
          <a:p>
            <a:pPr marL="457200" indent="-457200">
              <a:buFont typeface="Wingdings" pitchFamily="2" charset="2"/>
              <a:buChar char="à"/>
            </a:pPr>
            <a:endParaRPr lang="en-US" sz="3000">
              <a:sym typeface="Wingdings" pitchFamily="2" charset="2"/>
            </a:endParaRPr>
          </a:p>
          <a:p>
            <a:pPr marL="457200" indent="-457200">
              <a:buFont typeface="Wingdings" pitchFamily="2" charset="2"/>
              <a:buChar char="à"/>
            </a:pPr>
            <a:r>
              <a:rPr lang="en-US" sz="3000">
                <a:sym typeface="Wingdings" pitchFamily="2" charset="2"/>
              </a:rPr>
              <a:t>My High Ticket Mentoring, which is my high level Boardroom Experience, is $12,000 . . . </a:t>
            </a:r>
            <a:endParaRPr lang="en-US" sz="3000"/>
          </a:p>
          <a:p>
            <a:endParaRPr lang="en-US"/>
          </a:p>
          <a:p>
            <a:endParaRPr lang="en-US"/>
          </a:p>
        </p:txBody>
      </p:sp>
      <p:sp>
        <p:nvSpPr>
          <p:cNvPr id="2" name="TextBox 1">
            <a:extLst>
              <a:ext uri="{FF2B5EF4-FFF2-40B4-BE49-F238E27FC236}">
                <a16:creationId xmlns:a16="http://schemas.microsoft.com/office/drawing/2014/main" id="{59ED5DA1-93C9-D640-A95E-381A39FA8755}"/>
              </a:ext>
            </a:extLst>
          </p:cNvPr>
          <p:cNvSpPr txBox="1"/>
          <p:nvPr/>
        </p:nvSpPr>
        <p:spPr>
          <a:xfrm>
            <a:off x="1859797" y="3750590"/>
            <a:ext cx="3533613" cy="2246769"/>
          </a:xfrm>
          <a:prstGeom prst="rect">
            <a:avLst/>
          </a:prstGeom>
          <a:noFill/>
        </p:spPr>
        <p:txBody>
          <a:bodyPr wrap="square" rtlCol="0">
            <a:spAutoFit/>
          </a:bodyPr>
          <a:lstStyle/>
          <a:p>
            <a:r>
              <a:rPr lang="en-US" sz="2000" b="1"/>
              <a:t>Ultimate Coaching Membership</a:t>
            </a:r>
          </a:p>
          <a:p>
            <a:endParaRPr lang="en-US" sz="2000" b="1"/>
          </a:p>
          <a:p>
            <a:r>
              <a:rPr lang="en-US" sz="2000" b="1"/>
              <a:t>$2997/year</a:t>
            </a:r>
          </a:p>
          <a:p>
            <a:r>
              <a:rPr lang="en-US" sz="2000" b="1">
                <a:solidFill>
                  <a:srgbClr val="FF0000"/>
                </a:solidFill>
              </a:rPr>
              <a:t>$997</a:t>
            </a:r>
          </a:p>
          <a:p>
            <a:endParaRPr lang="en-US" sz="2000" b="1"/>
          </a:p>
          <a:p>
            <a:r>
              <a:rPr lang="en-US" sz="2000" b="1"/>
              <a:t>Full Training, Accountability, Networking and Community</a:t>
            </a:r>
          </a:p>
        </p:txBody>
      </p:sp>
      <p:sp>
        <p:nvSpPr>
          <p:cNvPr id="4" name="TextBox 3">
            <a:extLst>
              <a:ext uri="{FF2B5EF4-FFF2-40B4-BE49-F238E27FC236}">
                <a16:creationId xmlns:a16="http://schemas.microsoft.com/office/drawing/2014/main" id="{8C3DF151-68E5-F044-A191-7EE07E719320}"/>
              </a:ext>
            </a:extLst>
          </p:cNvPr>
          <p:cNvSpPr txBox="1"/>
          <p:nvPr/>
        </p:nvSpPr>
        <p:spPr>
          <a:xfrm>
            <a:off x="6368539" y="3750590"/>
            <a:ext cx="3533613" cy="2246769"/>
          </a:xfrm>
          <a:prstGeom prst="rect">
            <a:avLst/>
          </a:prstGeom>
          <a:noFill/>
        </p:spPr>
        <p:txBody>
          <a:bodyPr wrap="square" rtlCol="0">
            <a:spAutoFit/>
          </a:bodyPr>
          <a:lstStyle/>
          <a:p>
            <a:r>
              <a:rPr lang="en-US" sz="2000" b="1"/>
              <a:t>Ultimate Coaching Membership</a:t>
            </a:r>
          </a:p>
          <a:p>
            <a:endParaRPr lang="en-US" sz="2000" b="1"/>
          </a:p>
          <a:p>
            <a:r>
              <a:rPr lang="en-US" sz="2000" b="1"/>
              <a:t>$297/month</a:t>
            </a:r>
          </a:p>
          <a:p>
            <a:r>
              <a:rPr lang="en-US" sz="2000" b="1">
                <a:solidFill>
                  <a:srgbClr val="FF0000"/>
                </a:solidFill>
              </a:rPr>
              <a:t>$97</a:t>
            </a:r>
          </a:p>
          <a:p>
            <a:endParaRPr lang="en-US" sz="2000" b="1"/>
          </a:p>
          <a:p>
            <a:r>
              <a:rPr lang="en-US" sz="2000" b="1"/>
              <a:t>Full Training, Accountability, Networking and Community</a:t>
            </a:r>
          </a:p>
        </p:txBody>
      </p:sp>
    </p:spTree>
    <p:extLst>
      <p:ext uri="{BB962C8B-B14F-4D97-AF65-F5344CB8AC3E}">
        <p14:creationId xmlns:p14="http://schemas.microsoft.com/office/powerpoint/2010/main" val="352628955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0F1B6388-3242-2442-88B9-47EEB4A17174}"/>
              </a:ext>
            </a:extLst>
          </p:cNvPr>
          <p:cNvSpPr>
            <a:spLocks noGrp="1"/>
          </p:cNvSpPr>
          <p:nvPr>
            <p:ph type="subTitle" idx="1"/>
          </p:nvPr>
        </p:nvSpPr>
        <p:spPr>
          <a:xfrm>
            <a:off x="1053885" y="447472"/>
            <a:ext cx="10541485" cy="2981528"/>
          </a:xfrm>
        </p:spPr>
        <p:txBody>
          <a:bodyPr>
            <a:normAutofit fontScale="70000" lnSpcReduction="20000"/>
          </a:bodyPr>
          <a:lstStyle/>
          <a:p>
            <a:r>
              <a:rPr lang="en-US" sz="4800">
                <a:solidFill>
                  <a:srgbClr val="1871F3"/>
                </a:solidFill>
              </a:rPr>
              <a:t>What’s the Value?</a:t>
            </a:r>
          </a:p>
          <a:p>
            <a:endParaRPr lang="en-US" sz="4800">
              <a:solidFill>
                <a:srgbClr val="1871F3"/>
              </a:solidFill>
            </a:endParaRPr>
          </a:p>
          <a:p>
            <a:endParaRPr lang="en-US" sz="3000"/>
          </a:p>
          <a:p>
            <a:pPr marL="457200" indent="-457200">
              <a:buFont typeface="Wingdings" pitchFamily="2" charset="2"/>
              <a:buChar char="à"/>
            </a:pPr>
            <a:r>
              <a:rPr lang="en-US" sz="3000">
                <a:sym typeface="Wingdings" pitchFamily="2" charset="2"/>
              </a:rPr>
              <a:t>My 1-1 Consulting is $425 an hour, and with 40+ hours of step by step training in Ultimated Coaching Membership, you’d invest over $16,000 for me to work with you 1-1 to set up everything I show you here </a:t>
            </a:r>
          </a:p>
          <a:p>
            <a:pPr marL="457200" indent="-457200">
              <a:buFont typeface="Wingdings" pitchFamily="2" charset="2"/>
              <a:buChar char="à"/>
            </a:pPr>
            <a:endParaRPr lang="en-US" sz="3000">
              <a:sym typeface="Wingdings" pitchFamily="2" charset="2"/>
            </a:endParaRPr>
          </a:p>
          <a:p>
            <a:pPr marL="457200" indent="-457200">
              <a:buFont typeface="Wingdings" pitchFamily="2" charset="2"/>
              <a:buChar char="à"/>
            </a:pPr>
            <a:r>
              <a:rPr lang="en-US" sz="3000">
                <a:sym typeface="Wingdings" pitchFamily="2" charset="2"/>
              </a:rPr>
              <a:t>My High Ticket Mentoring, which is my high level Boardroom Experience, is $12,000 . . . </a:t>
            </a:r>
            <a:endParaRPr lang="en-US" sz="3000"/>
          </a:p>
          <a:p>
            <a:endParaRPr lang="en-US"/>
          </a:p>
          <a:p>
            <a:endParaRPr lang="en-US"/>
          </a:p>
        </p:txBody>
      </p:sp>
      <p:sp>
        <p:nvSpPr>
          <p:cNvPr id="2" name="TextBox 1">
            <a:extLst>
              <a:ext uri="{FF2B5EF4-FFF2-40B4-BE49-F238E27FC236}">
                <a16:creationId xmlns:a16="http://schemas.microsoft.com/office/drawing/2014/main" id="{59ED5DA1-93C9-D640-A95E-381A39FA8755}"/>
              </a:ext>
            </a:extLst>
          </p:cNvPr>
          <p:cNvSpPr txBox="1"/>
          <p:nvPr/>
        </p:nvSpPr>
        <p:spPr>
          <a:xfrm>
            <a:off x="1859797" y="3750590"/>
            <a:ext cx="3533613" cy="2246769"/>
          </a:xfrm>
          <a:prstGeom prst="rect">
            <a:avLst/>
          </a:prstGeom>
          <a:noFill/>
        </p:spPr>
        <p:txBody>
          <a:bodyPr wrap="square" rtlCol="0">
            <a:spAutoFit/>
          </a:bodyPr>
          <a:lstStyle/>
          <a:p>
            <a:r>
              <a:rPr lang="en-US" sz="2000" b="1"/>
              <a:t>Ultimate Coaching Membership</a:t>
            </a:r>
          </a:p>
          <a:p>
            <a:endParaRPr lang="en-US" sz="2000" b="1"/>
          </a:p>
          <a:p>
            <a:r>
              <a:rPr lang="en-US" sz="2000" b="1"/>
              <a:t>$2997/year</a:t>
            </a:r>
          </a:p>
          <a:p>
            <a:r>
              <a:rPr lang="en-US" sz="2000" b="1">
                <a:solidFill>
                  <a:srgbClr val="FF0000"/>
                </a:solidFill>
              </a:rPr>
              <a:t>$997</a:t>
            </a:r>
          </a:p>
          <a:p>
            <a:endParaRPr lang="en-US" sz="2000" b="1"/>
          </a:p>
          <a:p>
            <a:r>
              <a:rPr lang="en-US" sz="2000" b="1"/>
              <a:t>Full Training, Accountability, Networking and Community</a:t>
            </a:r>
          </a:p>
        </p:txBody>
      </p:sp>
      <p:sp>
        <p:nvSpPr>
          <p:cNvPr id="4" name="TextBox 3">
            <a:extLst>
              <a:ext uri="{FF2B5EF4-FFF2-40B4-BE49-F238E27FC236}">
                <a16:creationId xmlns:a16="http://schemas.microsoft.com/office/drawing/2014/main" id="{8C3DF151-68E5-F044-A191-7EE07E719320}"/>
              </a:ext>
            </a:extLst>
          </p:cNvPr>
          <p:cNvSpPr txBox="1"/>
          <p:nvPr/>
        </p:nvSpPr>
        <p:spPr>
          <a:xfrm>
            <a:off x="6368539" y="3750590"/>
            <a:ext cx="3533613" cy="2246769"/>
          </a:xfrm>
          <a:prstGeom prst="rect">
            <a:avLst/>
          </a:prstGeom>
          <a:noFill/>
        </p:spPr>
        <p:txBody>
          <a:bodyPr wrap="square" rtlCol="0">
            <a:spAutoFit/>
          </a:bodyPr>
          <a:lstStyle/>
          <a:p>
            <a:r>
              <a:rPr lang="en-US" sz="2000" b="1"/>
              <a:t>Ultimate Coaching Membership</a:t>
            </a:r>
          </a:p>
          <a:p>
            <a:endParaRPr lang="en-US" sz="2000" b="1"/>
          </a:p>
          <a:p>
            <a:r>
              <a:rPr lang="en-US" sz="2000" b="1"/>
              <a:t>$297/month</a:t>
            </a:r>
          </a:p>
          <a:p>
            <a:r>
              <a:rPr lang="en-US" sz="2000" b="1">
                <a:solidFill>
                  <a:srgbClr val="FF0000"/>
                </a:solidFill>
              </a:rPr>
              <a:t>$97</a:t>
            </a:r>
          </a:p>
          <a:p>
            <a:endParaRPr lang="en-US" sz="2000" b="1"/>
          </a:p>
          <a:p>
            <a:r>
              <a:rPr lang="en-US" sz="2000" b="1"/>
              <a:t>Full Training, Accountability, Networking and Community</a:t>
            </a:r>
          </a:p>
        </p:txBody>
      </p:sp>
    </p:spTree>
    <p:extLst>
      <p:ext uri="{BB962C8B-B14F-4D97-AF65-F5344CB8AC3E}">
        <p14:creationId xmlns:p14="http://schemas.microsoft.com/office/powerpoint/2010/main" val="407251417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0F1B6388-3242-2442-88B9-47EEB4A17174}"/>
              </a:ext>
            </a:extLst>
          </p:cNvPr>
          <p:cNvSpPr>
            <a:spLocks noGrp="1"/>
          </p:cNvSpPr>
          <p:nvPr>
            <p:ph type="subTitle" idx="1"/>
          </p:nvPr>
        </p:nvSpPr>
        <p:spPr>
          <a:xfrm>
            <a:off x="1053885" y="447472"/>
            <a:ext cx="10541485" cy="2981528"/>
          </a:xfrm>
        </p:spPr>
        <p:txBody>
          <a:bodyPr>
            <a:normAutofit fontScale="70000" lnSpcReduction="20000"/>
          </a:bodyPr>
          <a:lstStyle/>
          <a:p>
            <a:r>
              <a:rPr lang="en-US" sz="4800">
                <a:solidFill>
                  <a:srgbClr val="1871F3"/>
                </a:solidFill>
              </a:rPr>
              <a:t>What’s the Value?</a:t>
            </a:r>
          </a:p>
          <a:p>
            <a:endParaRPr lang="en-US" sz="4800">
              <a:solidFill>
                <a:srgbClr val="1871F3"/>
              </a:solidFill>
            </a:endParaRPr>
          </a:p>
          <a:p>
            <a:endParaRPr lang="en-US" sz="3000"/>
          </a:p>
          <a:p>
            <a:pPr marL="457200" indent="-457200">
              <a:buFont typeface="Wingdings" pitchFamily="2" charset="2"/>
              <a:buChar char="à"/>
            </a:pPr>
            <a:r>
              <a:rPr lang="en-US" sz="3000">
                <a:sym typeface="Wingdings" pitchFamily="2" charset="2"/>
              </a:rPr>
              <a:t>My 1-1 Consulting is $425 an hour, and with 40+ hours of step by step training in Ultimated Coaching Membership, you’d invest over $16,000 for me to work with you 1-1 to set up everything I show you here </a:t>
            </a:r>
          </a:p>
          <a:p>
            <a:pPr marL="457200" indent="-457200">
              <a:buFont typeface="Wingdings" pitchFamily="2" charset="2"/>
              <a:buChar char="à"/>
            </a:pPr>
            <a:endParaRPr lang="en-US" sz="3000">
              <a:sym typeface="Wingdings" pitchFamily="2" charset="2"/>
            </a:endParaRPr>
          </a:p>
          <a:p>
            <a:pPr marL="457200" indent="-457200">
              <a:buFont typeface="Wingdings" pitchFamily="2" charset="2"/>
              <a:buChar char="à"/>
            </a:pPr>
            <a:r>
              <a:rPr lang="en-US" sz="3000">
                <a:sym typeface="Wingdings" pitchFamily="2" charset="2"/>
              </a:rPr>
              <a:t>My High Ticket Mentoring, which is my high level Boardroom Experience, is $12,000 . . . </a:t>
            </a:r>
            <a:endParaRPr lang="en-US" sz="3000"/>
          </a:p>
          <a:p>
            <a:endParaRPr lang="en-US"/>
          </a:p>
          <a:p>
            <a:endParaRPr lang="en-US"/>
          </a:p>
        </p:txBody>
      </p:sp>
      <p:sp>
        <p:nvSpPr>
          <p:cNvPr id="2" name="TextBox 1">
            <a:extLst>
              <a:ext uri="{FF2B5EF4-FFF2-40B4-BE49-F238E27FC236}">
                <a16:creationId xmlns:a16="http://schemas.microsoft.com/office/drawing/2014/main" id="{59ED5DA1-93C9-D640-A95E-381A39FA8755}"/>
              </a:ext>
            </a:extLst>
          </p:cNvPr>
          <p:cNvSpPr txBox="1"/>
          <p:nvPr/>
        </p:nvSpPr>
        <p:spPr>
          <a:xfrm>
            <a:off x="1859797" y="3750590"/>
            <a:ext cx="3533613" cy="2246769"/>
          </a:xfrm>
          <a:prstGeom prst="rect">
            <a:avLst/>
          </a:prstGeom>
          <a:noFill/>
        </p:spPr>
        <p:txBody>
          <a:bodyPr wrap="square" rtlCol="0">
            <a:spAutoFit/>
          </a:bodyPr>
          <a:lstStyle/>
          <a:p>
            <a:r>
              <a:rPr lang="en-US" sz="2000" b="1"/>
              <a:t>Ultimate Coaching Membership</a:t>
            </a:r>
          </a:p>
          <a:p>
            <a:endParaRPr lang="en-US" sz="2000" b="1"/>
          </a:p>
          <a:p>
            <a:r>
              <a:rPr lang="en-US" sz="2000" b="1"/>
              <a:t>$2997/year</a:t>
            </a:r>
          </a:p>
          <a:p>
            <a:r>
              <a:rPr lang="en-US" sz="2000" b="1">
                <a:solidFill>
                  <a:srgbClr val="FF0000"/>
                </a:solidFill>
              </a:rPr>
              <a:t>$997</a:t>
            </a:r>
          </a:p>
          <a:p>
            <a:endParaRPr lang="en-US" sz="2000" b="1"/>
          </a:p>
          <a:p>
            <a:r>
              <a:rPr lang="en-US" sz="2000" b="1"/>
              <a:t>Full Training, Accountability, Networking and Community</a:t>
            </a:r>
          </a:p>
        </p:txBody>
      </p:sp>
      <p:sp>
        <p:nvSpPr>
          <p:cNvPr id="4" name="TextBox 3">
            <a:extLst>
              <a:ext uri="{FF2B5EF4-FFF2-40B4-BE49-F238E27FC236}">
                <a16:creationId xmlns:a16="http://schemas.microsoft.com/office/drawing/2014/main" id="{8C3DF151-68E5-F044-A191-7EE07E719320}"/>
              </a:ext>
            </a:extLst>
          </p:cNvPr>
          <p:cNvSpPr txBox="1"/>
          <p:nvPr/>
        </p:nvSpPr>
        <p:spPr>
          <a:xfrm>
            <a:off x="6368539" y="3750590"/>
            <a:ext cx="3533613" cy="2246769"/>
          </a:xfrm>
          <a:prstGeom prst="rect">
            <a:avLst/>
          </a:prstGeom>
          <a:noFill/>
        </p:spPr>
        <p:txBody>
          <a:bodyPr wrap="square" rtlCol="0">
            <a:spAutoFit/>
          </a:bodyPr>
          <a:lstStyle/>
          <a:p>
            <a:r>
              <a:rPr lang="en-US" sz="2000" b="1"/>
              <a:t>Ultimate Coaching Membership</a:t>
            </a:r>
          </a:p>
          <a:p>
            <a:endParaRPr lang="en-US" sz="2000" b="1"/>
          </a:p>
          <a:p>
            <a:r>
              <a:rPr lang="en-US" sz="2000" b="1"/>
              <a:t>$297/month</a:t>
            </a:r>
          </a:p>
          <a:p>
            <a:r>
              <a:rPr lang="en-US" sz="2000" b="1">
                <a:solidFill>
                  <a:srgbClr val="FF0000"/>
                </a:solidFill>
              </a:rPr>
              <a:t>$97</a:t>
            </a:r>
          </a:p>
          <a:p>
            <a:endParaRPr lang="en-US" sz="2000" b="1"/>
          </a:p>
          <a:p>
            <a:r>
              <a:rPr lang="en-US" sz="2000" b="1"/>
              <a:t>Full Training, Accountability, Networking and Community</a:t>
            </a:r>
          </a:p>
        </p:txBody>
      </p:sp>
    </p:spTree>
    <p:extLst>
      <p:ext uri="{BB962C8B-B14F-4D97-AF65-F5344CB8AC3E}">
        <p14:creationId xmlns:p14="http://schemas.microsoft.com/office/powerpoint/2010/main" val="231385605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0F1B6388-3242-2442-88B9-47EEB4A17174}"/>
              </a:ext>
            </a:extLst>
          </p:cNvPr>
          <p:cNvSpPr>
            <a:spLocks noGrp="1"/>
          </p:cNvSpPr>
          <p:nvPr>
            <p:ph type="subTitle" idx="1"/>
          </p:nvPr>
        </p:nvSpPr>
        <p:spPr>
          <a:xfrm>
            <a:off x="728870" y="671801"/>
            <a:ext cx="10986052" cy="5344686"/>
          </a:xfrm>
        </p:spPr>
        <p:txBody>
          <a:bodyPr>
            <a:normAutofit/>
          </a:bodyPr>
          <a:lstStyle/>
          <a:p>
            <a:r>
              <a:rPr lang="en-US" sz="3500" b="1">
                <a:solidFill>
                  <a:srgbClr val="1871F3"/>
                </a:solidFill>
              </a:rPr>
              <a:t>If you are here today, let me guess that you are in one of the following situations (or maybe a combo):</a:t>
            </a:r>
          </a:p>
          <a:p>
            <a:endParaRPr lang="en-US"/>
          </a:p>
          <a:p>
            <a:pPr algn="l"/>
            <a:r>
              <a:rPr lang="en-US" sz="2700" b="1"/>
              <a:t>You have tried creating/launching a coaching program or consulting business before but it didn’t go so well [</a:t>
            </a:r>
            <a:r>
              <a:rPr lang="en-US" sz="2700" b="1" u="sng"/>
              <a:t>or you want to do even better] and you are looking to improve the process [and get it right]</a:t>
            </a:r>
          </a:p>
          <a:p>
            <a:pPr marL="742950" indent="-742950" algn="l">
              <a:buAutoNum type="arabicParenR"/>
            </a:pPr>
            <a:endParaRPr lang="en-US" sz="2700"/>
          </a:p>
        </p:txBody>
      </p:sp>
    </p:spTree>
    <p:extLst>
      <p:ext uri="{BB962C8B-B14F-4D97-AF65-F5344CB8AC3E}">
        <p14:creationId xmlns:p14="http://schemas.microsoft.com/office/powerpoint/2010/main" val="187573519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0F1B6388-3242-2442-88B9-47EEB4A17174}"/>
              </a:ext>
            </a:extLst>
          </p:cNvPr>
          <p:cNvSpPr>
            <a:spLocks noGrp="1"/>
          </p:cNvSpPr>
          <p:nvPr>
            <p:ph type="subTitle" idx="1"/>
          </p:nvPr>
        </p:nvSpPr>
        <p:spPr>
          <a:xfrm>
            <a:off x="728870" y="671801"/>
            <a:ext cx="10986052" cy="5344686"/>
          </a:xfrm>
        </p:spPr>
        <p:txBody>
          <a:bodyPr>
            <a:normAutofit/>
          </a:bodyPr>
          <a:lstStyle/>
          <a:p>
            <a:r>
              <a:rPr lang="en-US" sz="3500" b="1">
                <a:solidFill>
                  <a:srgbClr val="1871F3"/>
                </a:solidFill>
              </a:rPr>
              <a:t>If you are here today, let me guess that you are in one of the following situations (or maybe a combo):</a:t>
            </a:r>
          </a:p>
          <a:p>
            <a:endParaRPr lang="en-US"/>
          </a:p>
          <a:p>
            <a:pPr algn="l"/>
            <a:r>
              <a:rPr lang="en-US" sz="2700" b="1"/>
              <a:t>Or maybe you just plain and simple want a rock-solid simple way to deliver your coaching in an easy way that’s a breeze to manage . . .</a:t>
            </a:r>
            <a:endParaRPr lang="en-US" sz="2700" b="1" u="sng"/>
          </a:p>
          <a:p>
            <a:pPr marL="742950" indent="-742950" algn="l">
              <a:buAutoNum type="arabicParenR"/>
            </a:pPr>
            <a:endParaRPr lang="en-US" sz="2700"/>
          </a:p>
        </p:txBody>
      </p:sp>
    </p:spTree>
    <p:extLst>
      <p:ext uri="{BB962C8B-B14F-4D97-AF65-F5344CB8AC3E}">
        <p14:creationId xmlns:p14="http://schemas.microsoft.com/office/powerpoint/2010/main" val="132618278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 name="Shape 204"/>
          <p:cNvSpPr txBox="1">
            <a:spLocks noGrp="1"/>
          </p:cNvSpPr>
          <p:nvPr>
            <p:ph type="title"/>
          </p:nvPr>
        </p:nvSpPr>
        <p:spPr>
          <a:xfrm>
            <a:off x="838200" y="365126"/>
            <a:ext cx="10515600" cy="1086998"/>
          </a:xfrm>
          <a:prstGeom prst="rect">
            <a:avLst/>
          </a:prstGeom>
        </p:spPr>
        <p:txBody>
          <a:bodyPr anchor="b">
            <a:normAutofit/>
          </a:bodyPr>
          <a:lstStyle>
            <a:lvl1pPr algn="l" defTabSz="457200">
              <a:defRPr sz="3600">
                <a:latin typeface="Helvetica"/>
                <a:ea typeface="Helvetica"/>
                <a:cs typeface="Helvetica"/>
                <a:sym typeface="Helvetica"/>
              </a:defRPr>
            </a:lvl1pPr>
          </a:lstStyle>
          <a:p>
            <a:r>
              <a:rPr lang="en-US">
                <a:latin typeface="+mj-lt"/>
              </a:rPr>
              <a:t>If That’s You, You Are In The Right Place</a:t>
            </a:r>
            <a:r>
              <a:rPr lang="en-US">
                <a:solidFill>
                  <a:schemeClr val="bg1"/>
                </a:solidFill>
                <a:latin typeface="+mj-lt"/>
              </a:rPr>
              <a:t> </a:t>
            </a:r>
          </a:p>
        </p:txBody>
      </p:sp>
      <p:sp>
        <p:nvSpPr>
          <p:cNvPr id="2" name="Content Placeholder 1">
            <a:extLst>
              <a:ext uri="{FF2B5EF4-FFF2-40B4-BE49-F238E27FC236}">
                <a16:creationId xmlns:a16="http://schemas.microsoft.com/office/drawing/2014/main" id="{80C3AF12-7BC7-4F96-B2DC-4744729D31EC}"/>
              </a:ext>
            </a:extLst>
          </p:cNvPr>
          <p:cNvSpPr>
            <a:spLocks noGrp="1"/>
          </p:cNvSpPr>
          <p:nvPr>
            <p:ph idx="1"/>
          </p:nvPr>
        </p:nvSpPr>
        <p:spPr>
          <a:xfrm>
            <a:off x="1102895" y="1768641"/>
            <a:ext cx="10515600" cy="4150895"/>
          </a:xfrm>
        </p:spPr>
        <p:txBody>
          <a:bodyPr>
            <a:normAutofit lnSpcReduction="10000"/>
          </a:bodyPr>
          <a:lstStyle/>
          <a:p>
            <a:pPr>
              <a:lnSpc>
                <a:spcPct val="150000"/>
              </a:lnSpc>
            </a:pPr>
            <a:r>
              <a:rPr lang="en-US"/>
              <a:t>How to leverage your experience and expertise</a:t>
            </a:r>
          </a:p>
          <a:p>
            <a:pPr>
              <a:lnSpc>
                <a:spcPct val="150000"/>
              </a:lnSpc>
            </a:pPr>
            <a:r>
              <a:rPr lang="en-US"/>
              <a:t>Create systems and processes in a central Coaching Members area so that </a:t>
            </a:r>
          </a:p>
          <a:p>
            <a:pPr>
              <a:lnSpc>
                <a:spcPct val="150000"/>
              </a:lnSpc>
            </a:pPr>
            <a:r>
              <a:rPr lang="en-US"/>
              <a:t>You can remove yourself as bottleneck </a:t>
            </a:r>
          </a:p>
          <a:p>
            <a:pPr>
              <a:lnSpc>
                <a:spcPct val="150000"/>
              </a:lnSpc>
            </a:pPr>
            <a:r>
              <a:rPr lang="en-US"/>
              <a:t>Which allows you to step into a part-time CEO role </a:t>
            </a:r>
          </a:p>
          <a:p>
            <a:pPr>
              <a:lnSpc>
                <a:spcPct val="150000"/>
              </a:lnSpc>
            </a:pPr>
            <a:r>
              <a:rPr lang="en-US"/>
              <a:t>(don’t worry, you can still help out in your business)</a:t>
            </a:r>
          </a:p>
        </p:txBody>
      </p:sp>
    </p:spTree>
    <p:extLst>
      <p:ext uri="{BB962C8B-B14F-4D97-AF65-F5344CB8AC3E}">
        <p14:creationId xmlns:p14="http://schemas.microsoft.com/office/powerpoint/2010/main" val="61441065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 name="Shape 204"/>
          <p:cNvSpPr txBox="1">
            <a:spLocks noGrp="1"/>
          </p:cNvSpPr>
          <p:nvPr>
            <p:ph type="title"/>
          </p:nvPr>
        </p:nvSpPr>
        <p:spPr>
          <a:xfrm>
            <a:off x="655320" y="365219"/>
            <a:ext cx="9013052" cy="1066540"/>
          </a:xfrm>
          <a:prstGeom prst="rect">
            <a:avLst/>
          </a:prstGeom>
        </p:spPr>
        <p:txBody>
          <a:bodyPr anchor="b">
            <a:normAutofit/>
          </a:bodyPr>
          <a:lstStyle>
            <a:lvl1pPr algn="l" defTabSz="457200">
              <a:defRPr sz="3600">
                <a:latin typeface="Helvetica"/>
                <a:ea typeface="Helvetica"/>
                <a:cs typeface="Helvetica"/>
                <a:sym typeface="Helvetica"/>
              </a:defRPr>
            </a:lvl1pPr>
          </a:lstStyle>
          <a:p>
            <a:r>
              <a:rPr lang="en-US" sz="4400">
                <a:latin typeface="Calibri Light" panose="020F0302020204030204" pitchFamily="34" charset="0"/>
                <a:cs typeface="Calibri Light" panose="020F0302020204030204" pitchFamily="34" charset="0"/>
              </a:rPr>
              <a:t>If that’s you, you are in the right place</a:t>
            </a:r>
            <a:endParaRPr lang="en-US" sz="4400">
              <a:solidFill>
                <a:schemeClr val="bg1"/>
              </a:solidFill>
              <a:latin typeface="Calibri Light" panose="020F0302020204030204" pitchFamily="34" charset="0"/>
              <a:cs typeface="Calibri Light" panose="020F0302020204030204" pitchFamily="34" charset="0"/>
            </a:endParaRPr>
          </a:p>
        </p:txBody>
      </p:sp>
      <p:sp>
        <p:nvSpPr>
          <p:cNvPr id="2" name="Content Placeholder 1">
            <a:extLst>
              <a:ext uri="{FF2B5EF4-FFF2-40B4-BE49-F238E27FC236}">
                <a16:creationId xmlns:a16="http://schemas.microsoft.com/office/drawing/2014/main" id="{80C3AF12-7BC7-4F96-B2DC-4744729D31EC}"/>
              </a:ext>
            </a:extLst>
          </p:cNvPr>
          <p:cNvSpPr>
            <a:spLocks noGrp="1"/>
          </p:cNvSpPr>
          <p:nvPr>
            <p:ph idx="1"/>
          </p:nvPr>
        </p:nvSpPr>
        <p:spPr>
          <a:xfrm>
            <a:off x="1149531" y="1849929"/>
            <a:ext cx="9892937" cy="3877103"/>
          </a:xfrm>
        </p:spPr>
        <p:txBody>
          <a:bodyPr>
            <a:normAutofit/>
          </a:bodyPr>
          <a:lstStyle/>
          <a:p>
            <a:r>
              <a:rPr lang="en-US" sz="3200">
                <a:latin typeface="Calibri" panose="020F0502020204030204" pitchFamily="34" charset="0"/>
                <a:cs typeface="Calibri" panose="020F0502020204030204" pitchFamily="34" charset="0"/>
              </a:rPr>
              <a:t>You can help more clients, </a:t>
            </a:r>
          </a:p>
          <a:p>
            <a:r>
              <a:rPr lang="en-US" sz="3200">
                <a:latin typeface="Calibri" panose="020F0502020204030204" pitchFamily="34" charset="0"/>
                <a:cs typeface="Calibri" panose="020F0502020204030204" pitchFamily="34" charset="0"/>
              </a:rPr>
              <a:t>Ultimately charge more because </a:t>
            </a:r>
          </a:p>
          <a:p>
            <a:r>
              <a:rPr lang="en-US" sz="3200">
                <a:latin typeface="Calibri" panose="020F0502020204030204" pitchFamily="34" charset="0"/>
                <a:cs typeface="Calibri" panose="020F0502020204030204" pitchFamily="34" charset="0"/>
              </a:rPr>
              <a:t>Your processes are systematized so </a:t>
            </a:r>
          </a:p>
          <a:p>
            <a:r>
              <a:rPr lang="en-US" sz="3200">
                <a:latin typeface="Calibri" panose="020F0502020204030204" pitchFamily="34" charset="0"/>
                <a:cs typeface="Calibri" panose="020F0502020204030204" pitchFamily="34" charset="0"/>
              </a:rPr>
              <a:t>Your clients get better results, and </a:t>
            </a:r>
          </a:p>
          <a:p>
            <a:r>
              <a:rPr lang="en-US" sz="3200">
                <a:latin typeface="Calibri" panose="020F0502020204030204" pitchFamily="34" charset="0"/>
                <a:cs typeface="Calibri" panose="020F0502020204030204" pitchFamily="34" charset="0"/>
              </a:rPr>
              <a:t>Totally free yourself from </a:t>
            </a:r>
          </a:p>
          <a:p>
            <a:r>
              <a:rPr lang="en-US" sz="3200">
                <a:latin typeface="Calibri" panose="020F0502020204030204" pitchFamily="34" charset="0"/>
                <a:cs typeface="Calibri" panose="020F0502020204030204" pitchFamily="34" charset="0"/>
              </a:rPr>
              <a:t>The day to day pain of running your consultancy</a:t>
            </a:r>
          </a:p>
        </p:txBody>
      </p:sp>
    </p:spTree>
    <p:extLst>
      <p:ext uri="{BB962C8B-B14F-4D97-AF65-F5344CB8AC3E}">
        <p14:creationId xmlns:p14="http://schemas.microsoft.com/office/powerpoint/2010/main" val="75959001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FC8DBA9-76C7-4FA5-A7C2-3FE303926F93}"/>
              </a:ext>
            </a:extLst>
          </p:cNvPr>
          <p:cNvSpPr txBox="1"/>
          <p:nvPr/>
        </p:nvSpPr>
        <p:spPr>
          <a:xfrm>
            <a:off x="5202621" y="4665567"/>
            <a:ext cx="6638806" cy="1292394"/>
          </a:xfrm>
          <a:prstGeom prst="rect">
            <a:avLst/>
          </a:prstGeom>
        </p:spPr>
        <p:txBody>
          <a:bodyPr vert="horz" lIns="64292" tIns="32146" rIns="64292" bIns="32146" rtlCol="0" anchor="ctr">
            <a:normAutofit fontScale="92500" lnSpcReduction="10000"/>
          </a:bodyPr>
          <a:lstStyle/>
          <a:p>
            <a:pPr defTabSz="642915">
              <a:lnSpc>
                <a:spcPct val="90000"/>
              </a:lnSpc>
              <a:spcBef>
                <a:spcPct val="0"/>
              </a:spcBef>
              <a:spcAft>
                <a:spcPts val="422"/>
              </a:spcAft>
              <a:defRPr/>
            </a:pPr>
            <a:r>
              <a:rPr lang="en-US" sz="4781" dirty="0">
                <a:latin typeface="+mj-lt"/>
                <a:ea typeface="+mj-ea"/>
                <a:cs typeface="+mj-cs"/>
                <a:sym typeface="Gill Sans" charset="0"/>
              </a:rPr>
              <a:t>Tons of Time – Freedom &amp;</a:t>
            </a:r>
          </a:p>
          <a:p>
            <a:pPr defTabSz="642915">
              <a:lnSpc>
                <a:spcPct val="90000"/>
              </a:lnSpc>
              <a:spcBef>
                <a:spcPct val="0"/>
              </a:spcBef>
              <a:spcAft>
                <a:spcPts val="422"/>
              </a:spcAft>
              <a:defRPr/>
            </a:pPr>
            <a:r>
              <a:rPr lang="en-US" sz="4781" dirty="0">
                <a:latin typeface="+mj-lt"/>
                <a:ea typeface="+mj-ea"/>
                <a:cs typeface="+mj-cs"/>
                <a:sym typeface="Gill Sans" charset="0"/>
              </a:rPr>
              <a:t>Amazing Lifestyle!</a:t>
            </a:r>
          </a:p>
        </p:txBody>
      </p:sp>
      <p:pic>
        <p:nvPicPr>
          <p:cNvPr id="10" name="Picture 9" descr="A person riding a snowboard down a snow covered slope&#10;&#10;Description automatically generated">
            <a:extLst>
              <a:ext uri="{FF2B5EF4-FFF2-40B4-BE49-F238E27FC236}">
                <a16:creationId xmlns:a16="http://schemas.microsoft.com/office/drawing/2014/main" id="{75AFB3B6-7342-4B3E-A507-4C6843637EC8}"/>
              </a:ext>
            </a:extLst>
          </p:cNvPr>
          <p:cNvPicPr>
            <a:picLocks noChangeAspect="1"/>
          </p:cNvPicPr>
          <p:nvPr/>
        </p:nvPicPr>
        <p:blipFill rotWithShape="1">
          <a:blip r:embed="rId3">
            <a:extLst>
              <a:ext uri="{28A0092B-C50C-407E-A947-70E740481C1C}">
                <a14:useLocalDpi xmlns:a14="http://schemas.microsoft.com/office/drawing/2010/main" val="0"/>
              </a:ext>
            </a:extLst>
          </a:blip>
          <a:srcRect l="12074" r="13688" b="-1"/>
          <a:stretch/>
        </p:blipFill>
        <p:spPr>
          <a:xfrm>
            <a:off x="14" y="105"/>
            <a:ext cx="4848290" cy="4359305"/>
          </a:xfrm>
          <a:prstGeom prst="rect">
            <a:avLst/>
          </a:prstGeom>
        </p:spPr>
      </p:pic>
      <p:pic>
        <p:nvPicPr>
          <p:cNvPr id="8" name="Picture 7" descr="A tree with a mountain in the snow&#10;&#10;Description automatically generated">
            <a:extLst>
              <a:ext uri="{FF2B5EF4-FFF2-40B4-BE49-F238E27FC236}">
                <a16:creationId xmlns:a16="http://schemas.microsoft.com/office/drawing/2014/main" id="{3E225801-05CE-41AC-8FCB-0CFD9941A205}"/>
              </a:ext>
            </a:extLst>
          </p:cNvPr>
          <p:cNvPicPr>
            <a:picLocks noChangeAspect="1"/>
          </p:cNvPicPr>
          <p:nvPr/>
        </p:nvPicPr>
        <p:blipFill rotWithShape="1">
          <a:blip r:embed="rId4">
            <a:extLst>
              <a:ext uri="{28A0092B-C50C-407E-A947-70E740481C1C}">
                <a14:useLocalDpi xmlns:a14="http://schemas.microsoft.com/office/drawing/2010/main" val="0"/>
              </a:ext>
            </a:extLst>
          </a:blip>
          <a:srcRect l="14589" r="2634" b="-1"/>
          <a:stretch/>
        </p:blipFill>
        <p:spPr>
          <a:xfrm>
            <a:off x="4972050" y="104"/>
            <a:ext cx="7216902" cy="4359307"/>
          </a:xfrm>
          <a:prstGeom prst="rect">
            <a:avLst/>
          </a:prstGeom>
        </p:spPr>
      </p:pic>
      <p:pic>
        <p:nvPicPr>
          <p:cNvPr id="5" name="Picture 4" descr="A pool of water&#10;&#10;Description automatically generated">
            <a:extLst>
              <a:ext uri="{FF2B5EF4-FFF2-40B4-BE49-F238E27FC236}">
                <a16:creationId xmlns:a16="http://schemas.microsoft.com/office/drawing/2014/main" id="{6CF79F37-483C-41CF-9726-6E693A0B5797}"/>
              </a:ext>
            </a:extLst>
          </p:cNvPr>
          <p:cNvPicPr>
            <a:picLocks noChangeAspect="1"/>
          </p:cNvPicPr>
          <p:nvPr/>
        </p:nvPicPr>
        <p:blipFill rotWithShape="1">
          <a:blip r:embed="rId5">
            <a:extLst>
              <a:ext uri="{28A0092B-C50C-407E-A947-70E740481C1C}">
                <a14:useLocalDpi xmlns:a14="http://schemas.microsoft.com/office/drawing/2010/main" val="0"/>
              </a:ext>
            </a:extLst>
          </a:blip>
          <a:srcRect r="18696" b="-2"/>
          <a:stretch/>
        </p:blipFill>
        <p:spPr>
          <a:xfrm>
            <a:off x="14" y="4472578"/>
            <a:ext cx="4848290" cy="2385317"/>
          </a:xfrm>
          <a:prstGeom prst="rect">
            <a:avLst/>
          </a:prstGeom>
        </p:spPr>
      </p:pic>
    </p:spTree>
    <p:extLst>
      <p:ext uri="{BB962C8B-B14F-4D97-AF65-F5344CB8AC3E}">
        <p14:creationId xmlns:p14="http://schemas.microsoft.com/office/powerpoint/2010/main" val="11949589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 name="Shape 204"/>
          <p:cNvSpPr txBox="1">
            <a:spLocks noGrp="1"/>
          </p:cNvSpPr>
          <p:nvPr>
            <p:ph type="title"/>
          </p:nvPr>
        </p:nvSpPr>
        <p:spPr>
          <a:xfrm>
            <a:off x="655320" y="365218"/>
            <a:ext cx="9013052" cy="862003"/>
          </a:xfrm>
          <a:prstGeom prst="rect">
            <a:avLst/>
          </a:prstGeom>
        </p:spPr>
        <p:txBody>
          <a:bodyPr anchor="b">
            <a:normAutofit/>
          </a:bodyPr>
          <a:lstStyle>
            <a:lvl1pPr algn="l" defTabSz="457200">
              <a:defRPr sz="3600">
                <a:latin typeface="Helvetica"/>
                <a:ea typeface="Helvetica"/>
                <a:cs typeface="Helvetica"/>
                <a:sym typeface="Helvetica"/>
              </a:defRPr>
            </a:lvl1pPr>
          </a:lstStyle>
          <a:p>
            <a:r>
              <a:rPr lang="en-US" sz="4400">
                <a:latin typeface="+mj-lt"/>
              </a:rPr>
              <a:t>Some quick housekeeping:</a:t>
            </a:r>
            <a:endParaRPr lang="en-US" sz="4400">
              <a:solidFill>
                <a:schemeClr val="bg1"/>
              </a:solidFill>
              <a:latin typeface="+mj-lt"/>
            </a:endParaRPr>
          </a:p>
        </p:txBody>
      </p:sp>
      <p:sp>
        <p:nvSpPr>
          <p:cNvPr id="2" name="Content Placeholder 1">
            <a:extLst>
              <a:ext uri="{FF2B5EF4-FFF2-40B4-BE49-F238E27FC236}">
                <a16:creationId xmlns:a16="http://schemas.microsoft.com/office/drawing/2014/main" id="{80C3AF12-7BC7-4F96-B2DC-4744729D31EC}"/>
              </a:ext>
            </a:extLst>
          </p:cNvPr>
          <p:cNvSpPr>
            <a:spLocks noGrp="1"/>
          </p:cNvSpPr>
          <p:nvPr>
            <p:ph idx="1"/>
          </p:nvPr>
        </p:nvSpPr>
        <p:spPr>
          <a:xfrm>
            <a:off x="1149531" y="1765708"/>
            <a:ext cx="9892937" cy="3853039"/>
          </a:xfrm>
        </p:spPr>
        <p:txBody>
          <a:bodyPr>
            <a:normAutofit/>
          </a:bodyPr>
          <a:lstStyle/>
          <a:p>
            <a:pPr marL="0" indent="0">
              <a:lnSpc>
                <a:spcPct val="150000"/>
              </a:lnSpc>
              <a:buNone/>
            </a:pPr>
            <a:r>
              <a:rPr lang="en-US" sz="3200"/>
              <a:t>If you are looking to offload everything, and magically have a business that runs itself - that’s not real . . . </a:t>
            </a:r>
          </a:p>
          <a:p>
            <a:pPr marL="0" indent="0">
              <a:lnSpc>
                <a:spcPct val="150000"/>
              </a:lnSpc>
              <a:buNone/>
            </a:pPr>
            <a:endParaRPr lang="en-US" sz="3200"/>
          </a:p>
          <a:p>
            <a:pPr marL="0" indent="0">
              <a:lnSpc>
                <a:spcPct val="150000"/>
              </a:lnSpc>
              <a:buNone/>
            </a:pPr>
            <a:r>
              <a:rPr lang="en-US" sz="3200"/>
              <a:t>So I don’t teach that or recommend it</a:t>
            </a:r>
            <a:endParaRPr lang="en-US" sz="2400"/>
          </a:p>
        </p:txBody>
      </p:sp>
    </p:spTree>
    <p:extLst>
      <p:ext uri="{BB962C8B-B14F-4D97-AF65-F5344CB8AC3E}">
        <p14:creationId xmlns:p14="http://schemas.microsoft.com/office/powerpoint/2010/main" val="354042792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3" name="Content Placeholder 2">
            <a:extLst>
              <a:ext uri="{FF2B5EF4-FFF2-40B4-BE49-F238E27FC236}">
                <a16:creationId xmlns:a16="http://schemas.microsoft.com/office/drawing/2014/main" id="{4CE97828-AFF6-420D-898A-6D0ACD3C0EF3}"/>
              </a:ext>
            </a:extLst>
          </p:cNvPr>
          <p:cNvSpPr>
            <a:spLocks noGrp="1"/>
          </p:cNvSpPr>
          <p:nvPr>
            <p:ph idx="1"/>
          </p:nvPr>
        </p:nvSpPr>
        <p:spPr>
          <a:xfrm>
            <a:off x="1066800" y="610142"/>
            <a:ext cx="10058400" cy="5343186"/>
          </a:xfrm>
        </p:spPr>
        <p:txBody>
          <a:bodyPr>
            <a:normAutofit/>
          </a:bodyPr>
          <a:lstStyle/>
          <a:p>
            <a:pPr marL="0" indent="0" algn="ctr">
              <a:buNone/>
            </a:pPr>
            <a:r>
              <a:rPr lang="en-US" sz="4400" b="1">
                <a:solidFill>
                  <a:schemeClr val="accent5">
                    <a:lumMod val="75000"/>
                  </a:schemeClr>
                </a:solidFill>
              </a:rPr>
              <a:t>Who is (you)?</a:t>
            </a:r>
          </a:p>
          <a:p>
            <a:pPr>
              <a:buFont typeface="Arial" panose="020B0604020202020204" pitchFamily="34" charset="0"/>
              <a:buChar char="•"/>
            </a:pPr>
            <a:endParaRPr lang="en-US" sz="3300" b="1">
              <a:solidFill>
                <a:schemeClr val="tx1"/>
              </a:solidFill>
            </a:endParaRPr>
          </a:p>
          <a:p>
            <a:pPr>
              <a:buFont typeface="Arial" panose="020B0604020202020204" pitchFamily="34" charset="0"/>
              <a:buChar char="•"/>
            </a:pPr>
            <a:r>
              <a:rPr lang="en-US" sz="3300" b="1">
                <a:solidFill>
                  <a:schemeClr val="tx1"/>
                </a:solidFill>
              </a:rPr>
              <a:t>Your info</a:t>
            </a:r>
          </a:p>
        </p:txBody>
      </p:sp>
    </p:spTree>
    <p:extLst>
      <p:ext uri="{BB962C8B-B14F-4D97-AF65-F5344CB8AC3E}">
        <p14:creationId xmlns:p14="http://schemas.microsoft.com/office/powerpoint/2010/main" val="65255012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6B0A4F4-3754-41F5-9B13-03F3128603DA}"/>
              </a:ext>
            </a:extLst>
          </p:cNvPr>
          <p:cNvSpPr/>
          <p:nvPr/>
        </p:nvSpPr>
        <p:spPr>
          <a:xfrm>
            <a:off x="903514" y="1502228"/>
            <a:ext cx="10384971" cy="69668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1" name="Shape 151"/>
          <p:cNvSpPr txBox="1">
            <a:spLocks noGrp="1"/>
          </p:cNvSpPr>
          <p:nvPr>
            <p:ph type="title"/>
          </p:nvPr>
        </p:nvSpPr>
        <p:spPr>
          <a:xfrm>
            <a:off x="979715" y="664028"/>
            <a:ext cx="10058400" cy="5127171"/>
          </a:xfrm>
        </p:spPr>
        <p:txBody>
          <a:bodyPr>
            <a:normAutofit/>
          </a:bodyPr>
          <a:lstStyle/>
          <a:p>
            <a:pPr algn="ctr">
              <a:lnSpc>
                <a:spcPct val="150000"/>
              </a:lnSpc>
            </a:pPr>
            <a:r>
              <a:rPr lang="en-US" sz="4400" dirty="0">
                <a:solidFill>
                  <a:schemeClr val="accent1"/>
                </a:solidFill>
                <a:latin typeface="Sagona ExtraLight (Headings)"/>
              </a:rPr>
              <a:t>My Own Journey Propelled Me To … 	</a:t>
            </a:r>
            <a:r>
              <a:rPr lang="en-US" sz="4000" dirty="0">
                <a:solidFill>
                  <a:schemeClr val="accent1"/>
                </a:solidFill>
                <a:latin typeface="Sagona ExtraLight (Headings)"/>
              </a:rPr>
              <a:t>Create This Business Model</a:t>
            </a:r>
            <a:br>
              <a:rPr lang="en-US" sz="4000" dirty="0">
                <a:solidFill>
                  <a:schemeClr val="accent1"/>
                </a:solidFill>
                <a:latin typeface="Sagona ExtraLight (Headings)"/>
              </a:rPr>
            </a:br>
            <a:r>
              <a:rPr lang="en-US" sz="4000" dirty="0">
                <a:solidFill>
                  <a:schemeClr val="accent1"/>
                </a:solidFill>
                <a:latin typeface="Sagona ExtraLight (Headings)"/>
              </a:rPr>
              <a:t>	That Works Like Clockwork </a:t>
            </a:r>
            <a:br>
              <a:rPr lang="en-US" sz="4000" dirty="0">
                <a:solidFill>
                  <a:schemeClr val="accent1"/>
                </a:solidFill>
                <a:latin typeface="Sagona ExtraLight (Headings)"/>
              </a:rPr>
            </a:br>
            <a:r>
              <a:rPr lang="en-US" sz="4000" dirty="0">
                <a:solidFill>
                  <a:schemeClr val="accent1"/>
                </a:solidFill>
                <a:latin typeface="Sagona ExtraLight (Headings)"/>
              </a:rPr>
              <a:t>	For </a:t>
            </a:r>
            <a:br>
              <a:rPr lang="en-US" sz="4000" dirty="0">
                <a:solidFill>
                  <a:schemeClr val="accent1"/>
                </a:solidFill>
                <a:latin typeface="Sagona ExtraLight (Headings)"/>
              </a:rPr>
            </a:br>
            <a:r>
              <a:rPr lang="en-US" sz="4000" dirty="0">
                <a:solidFill>
                  <a:schemeClr val="accent1"/>
                </a:solidFill>
                <a:latin typeface="Sagona ExtraLight (Headings)"/>
              </a:rPr>
              <a:t>	Me and My Clients!</a:t>
            </a:r>
            <a:endParaRPr lang="en-US" sz="4400" dirty="0">
              <a:solidFill>
                <a:schemeClr val="accent1"/>
              </a:solidFill>
              <a:latin typeface="Sagona ExtraLight (Headings)"/>
            </a:endParaRPr>
          </a:p>
        </p:txBody>
      </p:sp>
      <p:sp>
        <p:nvSpPr>
          <p:cNvPr id="10" name="Partial Circle 9">
            <a:extLst>
              <a:ext uri="{FF2B5EF4-FFF2-40B4-BE49-F238E27FC236}">
                <a16:creationId xmlns:a16="http://schemas.microsoft.com/office/drawing/2014/main" id="{23D4F817-DE81-4A72-A087-1E20265B9E82}"/>
              </a:ext>
            </a:extLst>
          </p:cNvPr>
          <p:cNvSpPr/>
          <p:nvPr/>
        </p:nvSpPr>
        <p:spPr>
          <a:xfrm>
            <a:off x="979715" y="925286"/>
            <a:ext cx="566056" cy="2057400"/>
          </a:xfrm>
          <a:prstGeom prst="pie">
            <a:avLst/>
          </a:prstGeom>
          <a:solidFill>
            <a:schemeClr val="accent1">
              <a:lumMod val="60000"/>
              <a:lumOff val="40000"/>
            </a:schemeClr>
          </a:solid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8" name="Partial Circle 17">
            <a:extLst>
              <a:ext uri="{FF2B5EF4-FFF2-40B4-BE49-F238E27FC236}">
                <a16:creationId xmlns:a16="http://schemas.microsoft.com/office/drawing/2014/main" id="{059F5290-FF56-4697-BDB6-754A56E10EFA}"/>
              </a:ext>
            </a:extLst>
          </p:cNvPr>
          <p:cNvSpPr/>
          <p:nvPr/>
        </p:nvSpPr>
        <p:spPr>
          <a:xfrm rot="10800000">
            <a:off x="8850087" y="4397827"/>
            <a:ext cx="566055" cy="1545769"/>
          </a:xfrm>
          <a:prstGeom prst="pie">
            <a:avLst/>
          </a:prstGeom>
          <a:solidFill>
            <a:schemeClr val="accent1">
              <a:lumMod val="60000"/>
              <a:lumOff val="40000"/>
            </a:schemeClr>
          </a:solid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265297429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B4DCED-C20C-42D7-959E-4EC4A6A5BDEE}"/>
              </a:ext>
            </a:extLst>
          </p:cNvPr>
          <p:cNvSpPr>
            <a:spLocks noGrp="1"/>
          </p:cNvSpPr>
          <p:nvPr>
            <p:ph type="title"/>
          </p:nvPr>
        </p:nvSpPr>
        <p:spPr/>
        <p:txBody>
          <a:bodyPr/>
          <a:lstStyle/>
          <a:p>
            <a:r>
              <a:rPr lang="en-US" dirty="0"/>
              <a:t>My First Coaching Program in 2007</a:t>
            </a:r>
          </a:p>
        </p:txBody>
      </p:sp>
      <p:sp>
        <p:nvSpPr>
          <p:cNvPr id="3" name="Content Placeholder 2">
            <a:extLst>
              <a:ext uri="{FF2B5EF4-FFF2-40B4-BE49-F238E27FC236}">
                <a16:creationId xmlns:a16="http://schemas.microsoft.com/office/drawing/2014/main" id="{2A64D282-4C50-401A-A7F1-7086AC784834}"/>
              </a:ext>
            </a:extLst>
          </p:cNvPr>
          <p:cNvSpPr>
            <a:spLocks noGrp="1"/>
          </p:cNvSpPr>
          <p:nvPr>
            <p:ph idx="1"/>
          </p:nvPr>
        </p:nvSpPr>
        <p:spPr>
          <a:xfrm>
            <a:off x="1066800" y="2184067"/>
            <a:ext cx="10058400" cy="3760891"/>
          </a:xfrm>
        </p:spPr>
        <p:txBody>
          <a:bodyPr>
            <a:normAutofit/>
          </a:bodyPr>
          <a:lstStyle/>
          <a:p>
            <a:pPr marL="0" indent="0" algn="ctr">
              <a:buNone/>
            </a:pPr>
            <a:r>
              <a:rPr lang="en-US" dirty="0"/>
              <a:t>Possibly like you I was helping folks primarily 1-1 and also I was writing articles and books, and doing a lot of “influencer work” </a:t>
            </a:r>
          </a:p>
        </p:txBody>
      </p:sp>
      <p:sp>
        <p:nvSpPr>
          <p:cNvPr id="5" name="TextBox 4">
            <a:extLst>
              <a:ext uri="{FF2B5EF4-FFF2-40B4-BE49-F238E27FC236}">
                <a16:creationId xmlns:a16="http://schemas.microsoft.com/office/drawing/2014/main" id="{AE7E1856-D50D-EF42-853D-2B51F7153F5A}"/>
              </a:ext>
            </a:extLst>
          </p:cNvPr>
          <p:cNvSpPr txBox="1"/>
          <p:nvPr/>
        </p:nvSpPr>
        <p:spPr>
          <a:xfrm>
            <a:off x="9708204" y="4688732"/>
            <a:ext cx="184731"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148686869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B4DCED-C20C-42D7-959E-4EC4A6A5BDEE}"/>
              </a:ext>
            </a:extLst>
          </p:cNvPr>
          <p:cNvSpPr>
            <a:spLocks noGrp="1"/>
          </p:cNvSpPr>
          <p:nvPr>
            <p:ph type="title"/>
          </p:nvPr>
        </p:nvSpPr>
        <p:spPr/>
        <p:txBody>
          <a:bodyPr/>
          <a:lstStyle/>
          <a:p>
            <a:r>
              <a:rPr lang="en-US" dirty="0"/>
              <a:t>First Coaching Program First Month Results… </a:t>
            </a:r>
          </a:p>
        </p:txBody>
      </p:sp>
      <p:sp>
        <p:nvSpPr>
          <p:cNvPr id="3" name="Content Placeholder 2">
            <a:extLst>
              <a:ext uri="{FF2B5EF4-FFF2-40B4-BE49-F238E27FC236}">
                <a16:creationId xmlns:a16="http://schemas.microsoft.com/office/drawing/2014/main" id="{2A64D282-4C50-401A-A7F1-7086AC784834}"/>
              </a:ext>
            </a:extLst>
          </p:cNvPr>
          <p:cNvSpPr>
            <a:spLocks noGrp="1"/>
          </p:cNvSpPr>
          <p:nvPr>
            <p:ph idx="1"/>
          </p:nvPr>
        </p:nvSpPr>
        <p:spPr>
          <a:xfrm>
            <a:off x="1066800" y="2184067"/>
            <a:ext cx="10058400" cy="3760891"/>
          </a:xfrm>
        </p:spPr>
        <p:txBody>
          <a:bodyPr>
            <a:normAutofit/>
          </a:bodyPr>
          <a:lstStyle/>
          <a:p>
            <a:pPr>
              <a:buFont typeface="Wingdings" panose="05000000000000000000" pitchFamily="2" charset="2"/>
              <a:buChar char="à"/>
            </a:pPr>
            <a:r>
              <a:rPr lang="en-US" sz="2800" dirty="0">
                <a:solidFill>
                  <a:schemeClr val="tx1"/>
                </a:solidFill>
                <a:sym typeface="Wingdings" panose="05000000000000000000" pitchFamily="2" charset="2"/>
              </a:rPr>
              <a:t>23 clients the first month </a:t>
            </a:r>
          </a:p>
          <a:p>
            <a:pPr>
              <a:buFont typeface="Wingdings" panose="05000000000000000000" pitchFamily="2" charset="2"/>
              <a:buChar char="à"/>
            </a:pPr>
            <a:r>
              <a:rPr lang="en-US" sz="2800" dirty="0">
                <a:solidFill>
                  <a:schemeClr val="tx1"/>
                </a:solidFill>
                <a:sym typeface="Wingdings" panose="05000000000000000000" pitchFamily="2" charset="2"/>
              </a:rPr>
              <a:t>Within 3 months I had about 60 clients </a:t>
            </a:r>
          </a:p>
          <a:p>
            <a:pPr>
              <a:buFont typeface="Wingdings" panose="05000000000000000000" pitchFamily="2" charset="2"/>
              <a:buChar char="à"/>
            </a:pPr>
            <a:endParaRPr lang="en-US" sz="3200" dirty="0">
              <a:sym typeface="Wingdings" panose="05000000000000000000" pitchFamily="2" charset="2"/>
            </a:endParaRPr>
          </a:p>
          <a:p>
            <a:pPr marL="0" indent="0" algn="ctr">
              <a:buNone/>
            </a:pPr>
            <a:endParaRPr lang="en-US" dirty="0"/>
          </a:p>
        </p:txBody>
      </p:sp>
      <p:sp>
        <p:nvSpPr>
          <p:cNvPr id="5" name="TextBox 4">
            <a:extLst>
              <a:ext uri="{FF2B5EF4-FFF2-40B4-BE49-F238E27FC236}">
                <a16:creationId xmlns:a16="http://schemas.microsoft.com/office/drawing/2014/main" id="{AE7E1856-D50D-EF42-853D-2B51F7153F5A}"/>
              </a:ext>
            </a:extLst>
          </p:cNvPr>
          <p:cNvSpPr txBox="1"/>
          <p:nvPr/>
        </p:nvSpPr>
        <p:spPr>
          <a:xfrm>
            <a:off x="9708204" y="4688732"/>
            <a:ext cx="184731"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379973478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showMasterSp="0">
  <p:cSld>
    <p:bg>
      <p:bgPr>
        <a:solidFill>
          <a:srgbClr val="7030A0">
            <a:alpha val="6000"/>
          </a:srgbClr>
        </a:solidFill>
        <a:effectLst/>
      </p:bgPr>
    </p:bg>
    <p:spTree>
      <p:nvGrpSpPr>
        <p:cNvPr id="1" name=""/>
        <p:cNvGrpSpPr/>
        <p:nvPr/>
      </p:nvGrpSpPr>
      <p:grpSpPr>
        <a:xfrm>
          <a:off x="0" y="0"/>
          <a:ext cx="0" cy="0"/>
          <a:chOff x="0" y="0"/>
          <a:chExt cx="0" cy="0"/>
        </a:xfrm>
      </p:grpSpPr>
      <p:sp>
        <p:nvSpPr>
          <p:cNvPr id="6" name="Heart 5">
            <a:extLst>
              <a:ext uri="{FF2B5EF4-FFF2-40B4-BE49-F238E27FC236}">
                <a16:creationId xmlns:a16="http://schemas.microsoft.com/office/drawing/2014/main" id="{37077D3B-0FD0-4B40-9E60-8F7A6CA87FC4}"/>
              </a:ext>
            </a:extLst>
          </p:cNvPr>
          <p:cNvSpPr/>
          <p:nvPr/>
        </p:nvSpPr>
        <p:spPr>
          <a:xfrm>
            <a:off x="2224330" y="286602"/>
            <a:ext cx="7804300" cy="6411909"/>
          </a:xfrm>
          <a:prstGeom prst="heart">
            <a:avLst/>
          </a:prstGeom>
          <a:solidFill>
            <a:schemeClr val="accent1">
              <a:lumMod val="75000"/>
              <a:alpha val="46000"/>
            </a:schemeClr>
          </a:solidFill>
          <a:ln>
            <a:solidFill>
              <a:schemeClr val="bg1"/>
            </a:solidFill>
          </a:ln>
          <a:effectLst>
            <a:glow rad="635000">
              <a:schemeClr val="accent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8EFC1A0-834A-460E-AC61-A0E4DB3D098F}"/>
              </a:ext>
            </a:extLst>
          </p:cNvPr>
          <p:cNvSpPr>
            <a:spLocks noGrp="1"/>
          </p:cNvSpPr>
          <p:nvPr>
            <p:ph type="title"/>
          </p:nvPr>
        </p:nvSpPr>
        <p:spPr>
          <a:xfrm>
            <a:off x="1097280" y="286603"/>
            <a:ext cx="10058400" cy="4583109"/>
          </a:xfrm>
        </p:spPr>
        <p:txBody>
          <a:bodyPr>
            <a:normAutofit/>
          </a:bodyPr>
          <a:lstStyle/>
          <a:p>
            <a:pPr algn="ctr">
              <a:lnSpc>
                <a:spcPct val="150000"/>
              </a:lnSpc>
            </a:pPr>
            <a:r>
              <a:rPr lang="en-US" dirty="0">
                <a:solidFill>
                  <a:srgbClr val="FFFF00"/>
                </a:solidFill>
              </a:rPr>
              <a:t>Changing Lives</a:t>
            </a:r>
            <a:br>
              <a:rPr lang="en-US" dirty="0">
                <a:solidFill>
                  <a:srgbClr val="FFFF00"/>
                </a:solidFill>
              </a:rPr>
            </a:br>
            <a:r>
              <a:rPr lang="en-US" dirty="0">
                <a:solidFill>
                  <a:srgbClr val="FFFF00"/>
                </a:solidFill>
              </a:rPr>
              <a:t>Meeting Needs</a:t>
            </a:r>
            <a:br>
              <a:rPr lang="en-US" dirty="0">
                <a:solidFill>
                  <a:srgbClr val="FFFF00"/>
                </a:solidFill>
              </a:rPr>
            </a:br>
            <a:r>
              <a:rPr lang="en-US" dirty="0">
                <a:solidFill>
                  <a:srgbClr val="FFFF00"/>
                </a:solidFill>
              </a:rPr>
              <a:t>Thank You Letters</a:t>
            </a:r>
          </a:p>
        </p:txBody>
      </p:sp>
    </p:spTree>
    <p:extLst>
      <p:ext uri="{BB962C8B-B14F-4D97-AF65-F5344CB8AC3E}">
        <p14:creationId xmlns:p14="http://schemas.microsoft.com/office/powerpoint/2010/main" val="397604207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A03565-B7AC-4354-9D16-53484C0B0495}"/>
              </a:ext>
            </a:extLst>
          </p:cNvPr>
          <p:cNvSpPr>
            <a:spLocks noGrp="1"/>
          </p:cNvSpPr>
          <p:nvPr>
            <p:ph type="title"/>
          </p:nvPr>
        </p:nvSpPr>
        <p:spPr/>
        <p:txBody>
          <a:bodyPr>
            <a:normAutofit/>
          </a:bodyPr>
          <a:lstStyle/>
          <a:p>
            <a:r>
              <a:rPr lang="en-US" sz="4800" dirty="0">
                <a:solidFill>
                  <a:schemeClr val="tx1"/>
                </a:solidFill>
              </a:rPr>
              <a:t>I set the coaching up all wrong . . .</a:t>
            </a:r>
            <a:endParaRPr lang="en-US" dirty="0"/>
          </a:p>
        </p:txBody>
      </p:sp>
      <p:sp>
        <p:nvSpPr>
          <p:cNvPr id="3" name="Content Placeholder 2">
            <a:extLst>
              <a:ext uri="{FF2B5EF4-FFF2-40B4-BE49-F238E27FC236}">
                <a16:creationId xmlns:a16="http://schemas.microsoft.com/office/drawing/2014/main" id="{BFACBB4B-B3F9-4AFE-BB8A-3C003CC2CEC8}"/>
              </a:ext>
            </a:extLst>
          </p:cNvPr>
          <p:cNvSpPr>
            <a:spLocks noGrp="1"/>
          </p:cNvSpPr>
          <p:nvPr>
            <p:ph idx="1"/>
          </p:nvPr>
        </p:nvSpPr>
        <p:spPr>
          <a:xfrm>
            <a:off x="1097280" y="2470068"/>
            <a:ext cx="10058400" cy="3399024"/>
          </a:xfrm>
        </p:spPr>
        <p:txBody>
          <a:bodyPr>
            <a:normAutofit/>
          </a:bodyPr>
          <a:lstStyle/>
          <a:p>
            <a:pPr algn="ctr"/>
            <a:r>
              <a:rPr lang="en-US" sz="3200" b="1" dirty="0">
                <a:solidFill>
                  <a:schemeClr val="tx1"/>
                </a:solidFill>
              </a:rPr>
              <a:t>I was literally coaching day and night . . .</a:t>
            </a:r>
          </a:p>
          <a:p>
            <a:pPr algn="ctr"/>
            <a:r>
              <a:rPr lang="en-US" sz="3200" b="1" dirty="0">
                <a:solidFill>
                  <a:schemeClr val="tx1"/>
                </a:solidFill>
              </a:rPr>
              <a:t>I had 60 clients </a:t>
            </a:r>
          </a:p>
          <a:p>
            <a:pPr algn="ctr"/>
            <a:r>
              <a:rPr lang="en-US" sz="3200" b="1" dirty="0">
                <a:solidFill>
                  <a:schemeClr val="tx1"/>
                </a:solidFill>
              </a:rPr>
              <a:t>who had unlimited access to me!!!</a:t>
            </a:r>
            <a:endParaRPr lang="en-US" sz="3200" b="1" dirty="0"/>
          </a:p>
        </p:txBody>
      </p:sp>
    </p:spTree>
    <p:extLst>
      <p:ext uri="{BB962C8B-B14F-4D97-AF65-F5344CB8AC3E}">
        <p14:creationId xmlns:p14="http://schemas.microsoft.com/office/powerpoint/2010/main" val="399553663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CF0BBE-A12A-477A-BCD3-FE91A0D4180E}"/>
              </a:ext>
            </a:extLst>
          </p:cNvPr>
          <p:cNvSpPr>
            <a:spLocks noGrp="1"/>
          </p:cNvSpPr>
          <p:nvPr>
            <p:ph type="title"/>
          </p:nvPr>
        </p:nvSpPr>
        <p:spPr>
          <a:xfrm>
            <a:off x="804672" y="802955"/>
            <a:ext cx="5145024" cy="1454051"/>
          </a:xfrm>
        </p:spPr>
        <p:txBody>
          <a:bodyPr vert="horz" lIns="91440" tIns="45720" rIns="91440" bIns="45720" rtlCol="0">
            <a:normAutofit/>
          </a:bodyPr>
          <a:lstStyle/>
          <a:p>
            <a:r>
              <a:rPr lang="en-US" sz="4000">
                <a:solidFill>
                  <a:srgbClr val="000000"/>
                </a:solidFill>
              </a:rPr>
              <a:t>60 Clients Unlimited Access to ME! </a:t>
            </a:r>
          </a:p>
        </p:txBody>
      </p:sp>
      <p:pic>
        <p:nvPicPr>
          <p:cNvPr id="11" name="Picture 10">
            <a:extLst>
              <a:ext uri="{FF2B5EF4-FFF2-40B4-BE49-F238E27FC236}">
                <a16:creationId xmlns:a16="http://schemas.microsoft.com/office/drawing/2014/main" id="{7013723B-F980-3448-B268-84750060B1E0}"/>
              </a:ext>
            </a:extLst>
          </p:cNvPr>
          <p:cNvPicPr>
            <a:picLocks noChangeAspect="1"/>
          </p:cNvPicPr>
          <p:nvPr/>
        </p:nvPicPr>
        <p:blipFill>
          <a:blip r:embed="rId3"/>
          <a:stretch>
            <a:fillRect/>
          </a:stretch>
        </p:blipFill>
        <p:spPr>
          <a:xfrm>
            <a:off x="6242306" y="266436"/>
            <a:ext cx="3263013" cy="2258435"/>
          </a:xfrm>
          <a:prstGeom prst="rect">
            <a:avLst/>
          </a:prstGeom>
        </p:spPr>
      </p:pic>
      <p:pic>
        <p:nvPicPr>
          <p:cNvPr id="6" name="Picture 5">
            <a:extLst>
              <a:ext uri="{FF2B5EF4-FFF2-40B4-BE49-F238E27FC236}">
                <a16:creationId xmlns:a16="http://schemas.microsoft.com/office/drawing/2014/main" id="{113F64FD-11E7-7545-B57E-FD641F3F00EA}"/>
              </a:ext>
            </a:extLst>
          </p:cNvPr>
          <p:cNvPicPr>
            <a:picLocks noChangeAspect="1"/>
          </p:cNvPicPr>
          <p:nvPr/>
        </p:nvPicPr>
        <p:blipFill>
          <a:blip r:embed="rId4"/>
          <a:stretch>
            <a:fillRect/>
          </a:stretch>
        </p:blipFill>
        <p:spPr>
          <a:xfrm>
            <a:off x="8686240" y="3989614"/>
            <a:ext cx="2920521" cy="2548155"/>
          </a:xfrm>
          <a:prstGeom prst="rect">
            <a:avLst/>
          </a:prstGeom>
        </p:spPr>
      </p:pic>
    </p:spTree>
    <p:extLst>
      <p:ext uri="{BB962C8B-B14F-4D97-AF65-F5344CB8AC3E}">
        <p14:creationId xmlns:p14="http://schemas.microsoft.com/office/powerpoint/2010/main" val="72299388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1788C8-2AB8-4439-B3B7-F27AAD905692}"/>
              </a:ext>
            </a:extLst>
          </p:cNvPr>
          <p:cNvSpPr>
            <a:spLocks noGrp="1"/>
          </p:cNvSpPr>
          <p:nvPr>
            <p:ph type="title"/>
          </p:nvPr>
        </p:nvSpPr>
        <p:spPr/>
        <p:txBody>
          <a:bodyPr/>
          <a:lstStyle/>
          <a:p>
            <a:r>
              <a:rPr lang="en-US" dirty="0"/>
              <a:t>I </a:t>
            </a:r>
            <a:r>
              <a:rPr lang="en-US" i="1" dirty="0"/>
              <a:t>tried </a:t>
            </a:r>
            <a:r>
              <a:rPr lang="en-US" dirty="0"/>
              <a:t>to take a vacation</a:t>
            </a:r>
            <a:r>
              <a:rPr lang="en-US" i="1" dirty="0"/>
              <a:t>…</a:t>
            </a:r>
          </a:p>
        </p:txBody>
      </p:sp>
      <p:sp>
        <p:nvSpPr>
          <p:cNvPr id="3" name="TextBox 2">
            <a:extLst>
              <a:ext uri="{FF2B5EF4-FFF2-40B4-BE49-F238E27FC236}">
                <a16:creationId xmlns:a16="http://schemas.microsoft.com/office/drawing/2014/main" id="{03E4A655-5166-914C-830A-D2A4A9A8A39F}"/>
              </a:ext>
            </a:extLst>
          </p:cNvPr>
          <p:cNvSpPr txBox="1"/>
          <p:nvPr/>
        </p:nvSpPr>
        <p:spPr>
          <a:xfrm>
            <a:off x="1097280" y="1770083"/>
            <a:ext cx="9311316" cy="4247317"/>
          </a:xfrm>
          <a:prstGeom prst="rect">
            <a:avLst/>
          </a:prstGeom>
          <a:noFill/>
        </p:spPr>
        <p:txBody>
          <a:bodyPr wrap="square" rtlCol="0">
            <a:spAutoFit/>
          </a:bodyPr>
          <a:lstStyle/>
          <a:p>
            <a:r>
              <a:rPr lang="en-US" sz="3600" dirty="0"/>
              <a:t>. . . but had to work like 4 hours a day every day on vacation to be able to keep the machine running and answer emails and it was a horrible feeling, knowing that I was making this money but I couldn’t get away for a week vacation, And I realized right then that I couldn’t continue to run the business that way,</a:t>
            </a:r>
          </a:p>
          <a:p>
            <a:endParaRPr lang="en-US" dirty="0"/>
          </a:p>
        </p:txBody>
      </p:sp>
    </p:spTree>
    <p:extLst>
      <p:ext uri="{BB962C8B-B14F-4D97-AF65-F5344CB8AC3E}">
        <p14:creationId xmlns:p14="http://schemas.microsoft.com/office/powerpoint/2010/main" val="46456977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1788C8-2AB8-4439-B3B7-F27AAD905692}"/>
              </a:ext>
            </a:extLst>
          </p:cNvPr>
          <p:cNvSpPr>
            <a:spLocks noGrp="1"/>
          </p:cNvSpPr>
          <p:nvPr>
            <p:ph type="title"/>
          </p:nvPr>
        </p:nvSpPr>
        <p:spPr/>
        <p:txBody>
          <a:bodyPr/>
          <a:lstStyle/>
          <a:p>
            <a:r>
              <a:rPr lang="en-US" dirty="0"/>
              <a:t>That was a nightmare, to say the least  </a:t>
            </a:r>
          </a:p>
        </p:txBody>
      </p:sp>
      <p:sp>
        <p:nvSpPr>
          <p:cNvPr id="3" name="TextBox 2">
            <a:extLst>
              <a:ext uri="{FF2B5EF4-FFF2-40B4-BE49-F238E27FC236}">
                <a16:creationId xmlns:a16="http://schemas.microsoft.com/office/drawing/2014/main" id="{03E4A655-5166-914C-830A-D2A4A9A8A39F}"/>
              </a:ext>
            </a:extLst>
          </p:cNvPr>
          <p:cNvSpPr txBox="1"/>
          <p:nvPr/>
        </p:nvSpPr>
        <p:spPr>
          <a:xfrm>
            <a:off x="1440342" y="2782669"/>
            <a:ext cx="9311316" cy="1107996"/>
          </a:xfrm>
          <a:prstGeom prst="rect">
            <a:avLst/>
          </a:prstGeom>
          <a:noFill/>
        </p:spPr>
        <p:txBody>
          <a:bodyPr wrap="square" rtlCol="0">
            <a:spAutoFit/>
          </a:bodyPr>
          <a:lstStyle/>
          <a:p>
            <a:r>
              <a:rPr lang="en-US" sz="4800" dirty="0"/>
              <a:t>Frankly, I was really </a:t>
            </a:r>
            <a:r>
              <a:rPr lang="en-US" sz="4800" b="1" i="1" dirty="0"/>
              <a:t>frustrated,</a:t>
            </a:r>
            <a:endParaRPr lang="en-US" sz="4800" dirty="0"/>
          </a:p>
          <a:p>
            <a:endParaRPr lang="en-US" dirty="0"/>
          </a:p>
        </p:txBody>
      </p:sp>
    </p:spTree>
    <p:extLst>
      <p:ext uri="{BB962C8B-B14F-4D97-AF65-F5344CB8AC3E}">
        <p14:creationId xmlns:p14="http://schemas.microsoft.com/office/powerpoint/2010/main" val="390931610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erson riding a snowboard down a snow covered slope&#10;&#10;Description automatically generated">
            <a:extLst>
              <a:ext uri="{FF2B5EF4-FFF2-40B4-BE49-F238E27FC236}">
                <a16:creationId xmlns:a16="http://schemas.microsoft.com/office/drawing/2014/main" id="{75AFB3B6-7342-4B3E-A507-4C6843637EC8}"/>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8529320" y="27442"/>
            <a:ext cx="3662680" cy="3401558"/>
          </a:xfrm>
          <a:custGeom>
            <a:avLst/>
            <a:gdLst/>
            <a:ahLst/>
            <a:cxnLst/>
            <a:rect l="l" t="t" r="r" b="b"/>
            <a:pathLst>
              <a:path w="3662680" h="3401568">
                <a:moveTo>
                  <a:pt x="0" y="0"/>
                </a:moveTo>
                <a:lnTo>
                  <a:pt x="3662680" y="0"/>
                </a:lnTo>
                <a:lnTo>
                  <a:pt x="3662680" y="3401568"/>
                </a:lnTo>
                <a:lnTo>
                  <a:pt x="774527" y="3401568"/>
                </a:lnTo>
                <a:lnTo>
                  <a:pt x="769892" y="3133175"/>
                </a:lnTo>
                <a:cubicBezTo>
                  <a:pt x="732577" y="2055441"/>
                  <a:pt x="492520" y="1056020"/>
                  <a:pt x="104445" y="215033"/>
                </a:cubicBezTo>
                <a:close/>
              </a:path>
            </a:pathLst>
          </a:custGeom>
        </p:spPr>
      </p:pic>
      <p:pic>
        <p:nvPicPr>
          <p:cNvPr id="8" name="Picture 7" descr="A tree with a mountain in the snow&#10;&#10;Description automatically generated">
            <a:extLst>
              <a:ext uri="{FF2B5EF4-FFF2-40B4-BE49-F238E27FC236}">
                <a16:creationId xmlns:a16="http://schemas.microsoft.com/office/drawing/2014/main" id="{3E225801-05CE-41AC-8FCB-0CFD9941A205}"/>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168354" y="37075"/>
            <a:ext cx="4118110" cy="3401558"/>
          </a:xfrm>
          <a:custGeom>
            <a:avLst/>
            <a:gdLst/>
            <a:ahLst/>
            <a:cxnLst/>
            <a:rect l="l" t="t" r="r" b="b"/>
            <a:pathLst>
              <a:path w="4118110" h="3401568">
                <a:moveTo>
                  <a:pt x="0" y="0"/>
                </a:moveTo>
                <a:lnTo>
                  <a:pt x="3343575" y="0"/>
                </a:lnTo>
                <a:lnTo>
                  <a:pt x="3448028" y="215050"/>
                </a:lnTo>
                <a:cubicBezTo>
                  <a:pt x="3836103" y="1056037"/>
                  <a:pt x="4076161" y="2055458"/>
                  <a:pt x="4113475" y="3133192"/>
                </a:cubicBezTo>
                <a:lnTo>
                  <a:pt x="4118110" y="3401568"/>
                </a:lnTo>
                <a:lnTo>
                  <a:pt x="801224" y="3401568"/>
                </a:lnTo>
                <a:lnTo>
                  <a:pt x="797493" y="3185579"/>
                </a:lnTo>
                <a:cubicBezTo>
                  <a:pt x="756786" y="2009870"/>
                  <a:pt x="474799" y="927359"/>
                  <a:pt x="22579" y="42066"/>
                </a:cubicBezTo>
                <a:close/>
              </a:path>
            </a:pathLst>
          </a:custGeom>
        </p:spPr>
      </p:pic>
      <p:pic>
        <p:nvPicPr>
          <p:cNvPr id="5" name="Picture 4" descr="A pool of water&#10;&#10;Description automatically generated">
            <a:extLst>
              <a:ext uri="{FF2B5EF4-FFF2-40B4-BE49-F238E27FC236}">
                <a16:creationId xmlns:a16="http://schemas.microsoft.com/office/drawing/2014/main" id="{6CF79F37-483C-41CF-9726-6E693A0B5797}"/>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5168354" y="3483864"/>
            <a:ext cx="7023646" cy="3401568"/>
          </a:xfrm>
          <a:custGeom>
            <a:avLst/>
            <a:gdLst/>
            <a:ahLst/>
            <a:cxnLst/>
            <a:rect l="l" t="t" r="r" b="b"/>
            <a:pathLst>
              <a:path w="7023646" h="3401568">
                <a:moveTo>
                  <a:pt x="749132" y="0"/>
                </a:moveTo>
                <a:lnTo>
                  <a:pt x="7023646" y="0"/>
                </a:lnTo>
                <a:lnTo>
                  <a:pt x="7023646" y="3401568"/>
                </a:lnTo>
                <a:lnTo>
                  <a:pt x="0" y="3401568"/>
                </a:lnTo>
                <a:lnTo>
                  <a:pt x="79008" y="3238906"/>
                </a:lnTo>
                <a:cubicBezTo>
                  <a:pt x="502362" y="2321466"/>
                  <a:pt x="749563" y="1215476"/>
                  <a:pt x="749563" y="24956"/>
                </a:cubicBezTo>
                <a:close/>
              </a:path>
            </a:pathLst>
          </a:custGeom>
        </p:spPr>
      </p:pic>
      <p:sp>
        <p:nvSpPr>
          <p:cNvPr id="3" name="TextBox 2">
            <a:extLst>
              <a:ext uri="{FF2B5EF4-FFF2-40B4-BE49-F238E27FC236}">
                <a16:creationId xmlns:a16="http://schemas.microsoft.com/office/drawing/2014/main" id="{0FC8DBA9-76C7-4FA5-A7C2-3FE303926F93}"/>
              </a:ext>
            </a:extLst>
          </p:cNvPr>
          <p:cNvSpPr txBox="1"/>
          <p:nvPr/>
        </p:nvSpPr>
        <p:spPr>
          <a:xfrm>
            <a:off x="320379" y="604698"/>
            <a:ext cx="5020056" cy="2770632"/>
          </a:xfrm>
          <a:prstGeom prst="rect">
            <a:avLst/>
          </a:prstGeom>
        </p:spPr>
        <p:txBody>
          <a:bodyPr vert="horz" lIns="91440" tIns="45720" rIns="91440" bIns="45720" rtlCol="0" anchor="b">
            <a:normAutofit fontScale="77500" lnSpcReduction="20000"/>
          </a:bodyPr>
          <a:lstStyle/>
          <a:p>
            <a:pPr>
              <a:lnSpc>
                <a:spcPct val="90000"/>
              </a:lnSpc>
              <a:spcBef>
                <a:spcPct val="0"/>
              </a:spcBef>
              <a:spcAft>
                <a:spcPts val="422"/>
              </a:spcAft>
              <a:defRPr/>
            </a:pPr>
            <a:r>
              <a:rPr lang="en-US" altLang="en-US" sz="4800" b="1" dirty="0">
                <a:latin typeface="Quire Sans Pro Light" panose="020B0302040400020003" pitchFamily="34" charset="0"/>
                <a:cs typeface="Helvetica" panose="020B0604020202020204" pitchFamily="34" charset="0"/>
                <a:sym typeface="Helvetica" panose="020B0604020202020204" pitchFamily="34" charset="0"/>
              </a:rPr>
              <a:t>How to Create an Easy Coaching Membership That Changes Lives and Gives You An Amazing Lifestyle</a:t>
            </a:r>
            <a:br>
              <a:rPr lang="en-US" altLang="en-US" sz="4800" b="1" dirty="0">
                <a:latin typeface="Quire Sans Pro Light" panose="020B0302040400020003" pitchFamily="34" charset="0"/>
                <a:cs typeface="Helvetica" panose="020B0604020202020204" pitchFamily="34" charset="0"/>
                <a:sym typeface="Helvetica" panose="020B0604020202020204" pitchFamily="34" charset="0"/>
              </a:rPr>
            </a:br>
            <a:endParaRPr lang="en-US" sz="4600">
              <a:latin typeface="+mj-lt"/>
              <a:ea typeface="+mj-ea"/>
              <a:cs typeface="+mj-cs"/>
              <a:sym typeface="Gill Sans" charset="0"/>
            </a:endParaRPr>
          </a:p>
        </p:txBody>
      </p:sp>
      <p:sp>
        <p:nvSpPr>
          <p:cNvPr id="51" name="TextBox 50">
            <a:extLst>
              <a:ext uri="{FF2B5EF4-FFF2-40B4-BE49-F238E27FC236}">
                <a16:creationId xmlns:a16="http://schemas.microsoft.com/office/drawing/2014/main" id="{07BFC035-572D-2249-BDFA-2AF70A496A7F}"/>
              </a:ext>
            </a:extLst>
          </p:cNvPr>
          <p:cNvSpPr txBox="1"/>
          <p:nvPr/>
        </p:nvSpPr>
        <p:spPr>
          <a:xfrm>
            <a:off x="7979053" y="2895757"/>
            <a:ext cx="3053572" cy="3401558"/>
          </a:xfrm>
          <a:prstGeom prst="rect">
            <a:avLst/>
          </a:prstGeom>
        </p:spPr>
        <p:txBody>
          <a:bodyPr vert="horz" lIns="91440" tIns="45720" rIns="91440" bIns="45720" rtlCol="0" anchor="b">
            <a:normAutofit/>
          </a:bodyPr>
          <a:lstStyle/>
          <a:p>
            <a:pPr algn="r">
              <a:lnSpc>
                <a:spcPct val="90000"/>
              </a:lnSpc>
              <a:spcBef>
                <a:spcPct val="0"/>
              </a:spcBef>
              <a:spcAft>
                <a:spcPts val="422"/>
              </a:spcAft>
              <a:defRPr/>
            </a:pPr>
            <a:endParaRPr lang="en-US" sz="4400" kern="1200">
              <a:solidFill>
                <a:schemeClr val="tx1"/>
              </a:solidFill>
              <a:latin typeface="+mj-lt"/>
              <a:ea typeface="+mj-ea"/>
              <a:cs typeface="+mj-cs"/>
              <a:sym typeface="Gill Sans" charset="0"/>
            </a:endParaRPr>
          </a:p>
        </p:txBody>
      </p:sp>
      <p:sp>
        <p:nvSpPr>
          <p:cNvPr id="14" name="TextBox 13">
            <a:extLst>
              <a:ext uri="{FF2B5EF4-FFF2-40B4-BE49-F238E27FC236}">
                <a16:creationId xmlns:a16="http://schemas.microsoft.com/office/drawing/2014/main" id="{0CDE2B4F-A871-DE45-93B1-A20AB369B30B}"/>
              </a:ext>
            </a:extLst>
          </p:cNvPr>
          <p:cNvSpPr txBox="1"/>
          <p:nvPr/>
        </p:nvSpPr>
        <p:spPr>
          <a:xfrm>
            <a:off x="1744133" y="4233333"/>
            <a:ext cx="184731" cy="369332"/>
          </a:xfrm>
          <a:prstGeom prst="rect">
            <a:avLst/>
          </a:prstGeom>
          <a:noFill/>
        </p:spPr>
        <p:txBody>
          <a:bodyPr wrap="none" rtlCol="0">
            <a:spAutoFit/>
          </a:bodyPr>
          <a:lstStyle/>
          <a:p>
            <a:endParaRPr lang="en-US"/>
          </a:p>
        </p:txBody>
      </p:sp>
      <p:sp>
        <p:nvSpPr>
          <p:cNvPr id="52" name="TextBox 51">
            <a:extLst>
              <a:ext uri="{FF2B5EF4-FFF2-40B4-BE49-F238E27FC236}">
                <a16:creationId xmlns:a16="http://schemas.microsoft.com/office/drawing/2014/main" id="{4749C2F1-1DF4-3D48-BF7E-C8ADD4BAC306}"/>
              </a:ext>
            </a:extLst>
          </p:cNvPr>
          <p:cNvSpPr txBox="1"/>
          <p:nvPr/>
        </p:nvSpPr>
        <p:spPr>
          <a:xfrm>
            <a:off x="401340" y="3301673"/>
            <a:ext cx="5020056" cy="2770632"/>
          </a:xfrm>
          <a:prstGeom prst="rect">
            <a:avLst/>
          </a:prstGeom>
        </p:spPr>
        <p:txBody>
          <a:bodyPr vert="horz" lIns="91440" tIns="45720" rIns="91440" bIns="45720" rtlCol="0" anchor="b">
            <a:normAutofit/>
          </a:bodyPr>
          <a:lstStyle/>
          <a:p>
            <a:pPr>
              <a:lnSpc>
                <a:spcPct val="90000"/>
              </a:lnSpc>
              <a:spcBef>
                <a:spcPct val="0"/>
              </a:spcBef>
              <a:spcAft>
                <a:spcPts val="422"/>
              </a:spcAft>
              <a:defRPr/>
            </a:pPr>
            <a:r>
              <a:rPr lang="en-US" sz="2500" kern="1200">
                <a:solidFill>
                  <a:schemeClr val="tx1"/>
                </a:solidFill>
                <a:latin typeface="+mj-lt"/>
                <a:ea typeface="+mj-ea"/>
                <a:cs typeface="+mj-cs"/>
                <a:sym typeface="Gill Sans" charset="0"/>
              </a:rPr>
              <a:t>You really can transition from a heavy 1-1 workload to a powerful group coaching membership that changes lives </a:t>
            </a:r>
          </a:p>
          <a:p>
            <a:pPr>
              <a:lnSpc>
                <a:spcPct val="90000"/>
              </a:lnSpc>
              <a:spcBef>
                <a:spcPct val="0"/>
              </a:spcBef>
              <a:spcAft>
                <a:spcPts val="422"/>
              </a:spcAft>
              <a:defRPr/>
            </a:pPr>
            <a:endParaRPr lang="en-US" sz="2500">
              <a:latin typeface="+mj-lt"/>
              <a:ea typeface="+mj-ea"/>
              <a:cs typeface="+mj-cs"/>
              <a:sym typeface="Gill Sans" charset="0"/>
            </a:endParaRPr>
          </a:p>
          <a:p>
            <a:pPr>
              <a:lnSpc>
                <a:spcPct val="90000"/>
              </a:lnSpc>
              <a:spcBef>
                <a:spcPct val="0"/>
              </a:spcBef>
              <a:spcAft>
                <a:spcPts val="422"/>
              </a:spcAft>
              <a:defRPr/>
            </a:pPr>
            <a:r>
              <a:rPr lang="en-US" sz="2500" kern="1200">
                <a:solidFill>
                  <a:schemeClr val="tx1"/>
                </a:solidFill>
                <a:latin typeface="+mj-lt"/>
                <a:ea typeface="+mj-ea"/>
                <a:cs typeface="+mj-cs"/>
                <a:sym typeface="Gill Sans" charset="0"/>
              </a:rPr>
              <a:t> </a:t>
            </a:r>
          </a:p>
        </p:txBody>
      </p:sp>
    </p:spTree>
    <p:extLst>
      <p:ext uri="{BB962C8B-B14F-4D97-AF65-F5344CB8AC3E}">
        <p14:creationId xmlns:p14="http://schemas.microsoft.com/office/powerpoint/2010/main" val="208284075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3E4A655-5166-914C-830A-D2A4A9A8A39F}"/>
              </a:ext>
            </a:extLst>
          </p:cNvPr>
          <p:cNvSpPr txBox="1"/>
          <p:nvPr/>
        </p:nvSpPr>
        <p:spPr>
          <a:xfrm>
            <a:off x="1440342" y="1305341"/>
            <a:ext cx="9311316" cy="2031325"/>
          </a:xfrm>
          <a:prstGeom prst="rect">
            <a:avLst/>
          </a:prstGeom>
          <a:noFill/>
        </p:spPr>
        <p:txBody>
          <a:bodyPr wrap="square" rtlCol="0">
            <a:spAutoFit/>
          </a:bodyPr>
          <a:lstStyle/>
          <a:p>
            <a:r>
              <a:rPr lang="en-US" sz="3600" dirty="0"/>
              <a:t>So I resolved that by the time our next vacation came around, I would be free of the coaching tether . . .So I set out on a journey . . .</a:t>
            </a:r>
          </a:p>
          <a:p>
            <a:endParaRPr lang="en-US" dirty="0"/>
          </a:p>
        </p:txBody>
      </p:sp>
    </p:spTree>
    <p:extLst>
      <p:ext uri="{BB962C8B-B14F-4D97-AF65-F5344CB8AC3E}">
        <p14:creationId xmlns:p14="http://schemas.microsoft.com/office/powerpoint/2010/main" val="227816722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3E4A655-5166-914C-830A-D2A4A9A8A39F}"/>
              </a:ext>
            </a:extLst>
          </p:cNvPr>
          <p:cNvSpPr txBox="1"/>
          <p:nvPr/>
        </p:nvSpPr>
        <p:spPr>
          <a:xfrm>
            <a:off x="1440342" y="1305341"/>
            <a:ext cx="9311316" cy="2585323"/>
          </a:xfrm>
          <a:prstGeom prst="rect">
            <a:avLst/>
          </a:prstGeom>
          <a:noFill/>
        </p:spPr>
        <p:txBody>
          <a:bodyPr wrap="square" rtlCol="0">
            <a:spAutoFit/>
          </a:bodyPr>
          <a:lstStyle/>
          <a:p>
            <a:r>
              <a:rPr lang="en-US" sz="3600" dirty="0"/>
              <a:t>I set out on a journey to find a way to help clients get the results they wanted, without running me into the ground, and destroying the very freedom my business gave me . . . </a:t>
            </a:r>
          </a:p>
          <a:p>
            <a:endParaRPr lang="en-US" dirty="0"/>
          </a:p>
        </p:txBody>
      </p:sp>
    </p:spTree>
    <p:extLst>
      <p:ext uri="{BB962C8B-B14F-4D97-AF65-F5344CB8AC3E}">
        <p14:creationId xmlns:p14="http://schemas.microsoft.com/office/powerpoint/2010/main" val="79164384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3E4A655-5166-914C-830A-D2A4A9A8A39F}"/>
              </a:ext>
            </a:extLst>
          </p:cNvPr>
          <p:cNvSpPr txBox="1"/>
          <p:nvPr/>
        </p:nvSpPr>
        <p:spPr>
          <a:xfrm>
            <a:off x="1470822" y="2324080"/>
            <a:ext cx="9311316" cy="3139321"/>
          </a:xfrm>
          <a:prstGeom prst="rect">
            <a:avLst/>
          </a:prstGeom>
          <a:noFill/>
        </p:spPr>
        <p:txBody>
          <a:bodyPr wrap="square" rtlCol="0">
            <a:spAutoFit/>
          </a:bodyPr>
          <a:lstStyle/>
          <a:p>
            <a:r>
              <a:rPr lang="en-US" sz="3600" dirty="0"/>
              <a:t>I knew that I had to find a way that I could help people and teach people and coach people, but I couldn’t do it all in such a way that I had to do all the work in the business each month all over again.</a:t>
            </a:r>
          </a:p>
          <a:p>
            <a:endParaRPr lang="en-US" dirty="0"/>
          </a:p>
        </p:txBody>
      </p:sp>
    </p:spTree>
    <p:extLst>
      <p:ext uri="{BB962C8B-B14F-4D97-AF65-F5344CB8AC3E}">
        <p14:creationId xmlns:p14="http://schemas.microsoft.com/office/powerpoint/2010/main" val="58857310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D43E77-0315-4EC3-BA1A-80A788EBBB90}"/>
              </a:ext>
            </a:extLst>
          </p:cNvPr>
          <p:cNvSpPr>
            <a:spLocks noGrp="1"/>
          </p:cNvSpPr>
          <p:nvPr>
            <p:ph type="title"/>
          </p:nvPr>
        </p:nvSpPr>
        <p:spPr>
          <a:xfrm>
            <a:off x="1192973" y="2703621"/>
            <a:ext cx="10058400" cy="2197988"/>
          </a:xfrm>
        </p:spPr>
        <p:txBody>
          <a:bodyPr>
            <a:normAutofit/>
          </a:bodyPr>
          <a:lstStyle/>
          <a:p>
            <a:pPr algn="ctr">
              <a:lnSpc>
                <a:spcPct val="150000"/>
              </a:lnSpc>
            </a:pPr>
            <a:r>
              <a:rPr lang="en-US" dirty="0"/>
              <a:t>On my journey, I invested literally </a:t>
            </a:r>
            <a:br>
              <a:rPr lang="en-US" dirty="0"/>
            </a:br>
            <a:r>
              <a:rPr lang="en-US" dirty="0"/>
              <a:t>tens of thousands of dollars in training…</a:t>
            </a:r>
          </a:p>
        </p:txBody>
      </p:sp>
    </p:spTree>
    <p:extLst>
      <p:ext uri="{BB962C8B-B14F-4D97-AF65-F5344CB8AC3E}">
        <p14:creationId xmlns:p14="http://schemas.microsoft.com/office/powerpoint/2010/main" val="295806101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A98D7DFA-E9FE-4C1B-96EB-79D02F441B47}"/>
              </a:ext>
            </a:extLst>
          </p:cNvPr>
          <p:cNvSpPr txBox="1">
            <a:spLocks/>
          </p:cNvSpPr>
          <p:nvPr/>
        </p:nvSpPr>
        <p:spPr>
          <a:xfrm>
            <a:off x="1066800" y="2232836"/>
            <a:ext cx="10058400" cy="2913321"/>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600" kern="1200" spc="-50" baseline="0">
                <a:solidFill>
                  <a:schemeClr val="tx1">
                    <a:lumMod val="75000"/>
                    <a:lumOff val="25000"/>
                  </a:schemeClr>
                </a:solidFill>
                <a:latin typeface="+mj-lt"/>
                <a:ea typeface="+mj-ea"/>
                <a:cs typeface="+mj-cs"/>
              </a:defRPr>
            </a:lvl1pPr>
          </a:lstStyle>
          <a:p>
            <a:pPr algn="ctr"/>
            <a:r>
              <a:rPr lang="en-US" dirty="0"/>
              <a:t>I tried </a:t>
            </a:r>
          </a:p>
          <a:p>
            <a:pPr algn="ctr">
              <a:lnSpc>
                <a:spcPct val="150000"/>
              </a:lnSpc>
            </a:pPr>
            <a:r>
              <a:rPr lang="en-US" dirty="0"/>
              <a:t>Many, many things</a:t>
            </a:r>
          </a:p>
          <a:p>
            <a:pPr algn="ctr">
              <a:lnSpc>
                <a:spcPct val="150000"/>
              </a:lnSpc>
            </a:pPr>
            <a:r>
              <a:rPr lang="en-US" dirty="0"/>
              <a:t>for several years …</a:t>
            </a:r>
          </a:p>
        </p:txBody>
      </p:sp>
    </p:spTree>
    <p:extLst>
      <p:ext uri="{BB962C8B-B14F-4D97-AF65-F5344CB8AC3E}">
        <p14:creationId xmlns:p14="http://schemas.microsoft.com/office/powerpoint/2010/main" val="101602217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A98D7DFA-E9FE-4C1B-96EB-79D02F441B47}"/>
              </a:ext>
            </a:extLst>
          </p:cNvPr>
          <p:cNvSpPr txBox="1">
            <a:spLocks/>
          </p:cNvSpPr>
          <p:nvPr/>
        </p:nvSpPr>
        <p:spPr>
          <a:xfrm>
            <a:off x="1196518" y="2190307"/>
            <a:ext cx="10058400" cy="324293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600" kern="1200" spc="-50" baseline="0">
                <a:solidFill>
                  <a:schemeClr val="tx1">
                    <a:lumMod val="75000"/>
                    <a:lumOff val="25000"/>
                  </a:schemeClr>
                </a:solidFill>
                <a:latin typeface="+mj-lt"/>
                <a:ea typeface="+mj-ea"/>
                <a:cs typeface="+mj-cs"/>
              </a:defRPr>
            </a:lvl1pPr>
          </a:lstStyle>
          <a:p>
            <a:pPr algn="ctr">
              <a:lnSpc>
                <a:spcPct val="150000"/>
              </a:lnSpc>
            </a:pPr>
            <a:r>
              <a:rPr lang="en-US" dirty="0"/>
              <a:t>But time and time again, I was working too hard, too many hours, with too much stress . . .</a:t>
            </a:r>
            <a:endParaRPr lang="en-US" b="1" dirty="0"/>
          </a:p>
        </p:txBody>
      </p:sp>
    </p:spTree>
    <p:extLst>
      <p:ext uri="{BB962C8B-B14F-4D97-AF65-F5344CB8AC3E}">
        <p14:creationId xmlns:p14="http://schemas.microsoft.com/office/powerpoint/2010/main" val="310306634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5B07A43-FCF5-4E7E-9E79-0B4665E6BFD5}"/>
              </a:ext>
            </a:extLst>
          </p:cNvPr>
          <p:cNvSpPr>
            <a:spLocks noGrp="1"/>
          </p:cNvSpPr>
          <p:nvPr>
            <p:ph idx="1"/>
          </p:nvPr>
        </p:nvSpPr>
        <p:spPr>
          <a:xfrm>
            <a:off x="797809" y="2421682"/>
            <a:ext cx="4977578" cy="3639289"/>
          </a:xfrm>
        </p:spPr>
        <p:txBody>
          <a:bodyPr anchor="ctr">
            <a:normAutofit/>
          </a:bodyPr>
          <a:lstStyle/>
          <a:p>
            <a:r>
              <a:rPr lang="en-US" sz="3500" b="1" dirty="0">
                <a:solidFill>
                  <a:srgbClr val="000000"/>
                </a:solidFill>
              </a:rPr>
              <a:t>Too much…</a:t>
            </a:r>
          </a:p>
          <a:p>
            <a:endParaRPr lang="en-US" sz="3500" b="1" dirty="0">
              <a:solidFill>
                <a:srgbClr val="000000"/>
              </a:solidFill>
            </a:endParaRPr>
          </a:p>
          <a:p>
            <a:pPr>
              <a:buFont typeface="Wingdings" panose="05000000000000000000" pitchFamily="2" charset="2"/>
              <a:buChar char="ü"/>
            </a:pPr>
            <a:r>
              <a:rPr lang="en-US" sz="3500" b="1" dirty="0">
                <a:solidFill>
                  <a:srgbClr val="000000"/>
                </a:solidFill>
              </a:rPr>
              <a:t>Daily Commitment</a:t>
            </a:r>
          </a:p>
          <a:p>
            <a:pPr>
              <a:buFont typeface="Wingdings" panose="05000000000000000000" pitchFamily="2" charset="2"/>
              <a:buChar char="ü"/>
            </a:pPr>
            <a:r>
              <a:rPr lang="en-US" sz="3500" b="1" dirty="0">
                <a:solidFill>
                  <a:srgbClr val="000000"/>
                </a:solidFill>
              </a:rPr>
              <a:t>Moving Parts</a:t>
            </a:r>
          </a:p>
          <a:p>
            <a:pPr>
              <a:buFont typeface="Wingdings" panose="05000000000000000000" pitchFamily="2" charset="2"/>
              <a:buChar char="ü"/>
            </a:pPr>
            <a:r>
              <a:rPr lang="en-US" sz="3500" b="1" dirty="0">
                <a:solidFill>
                  <a:srgbClr val="000000"/>
                </a:solidFill>
              </a:rPr>
              <a:t>Complexity</a:t>
            </a:r>
          </a:p>
          <a:p>
            <a:pPr>
              <a:buFont typeface="Wingdings" panose="05000000000000000000" pitchFamily="2" charset="2"/>
              <a:buChar char="ü"/>
            </a:pPr>
            <a:r>
              <a:rPr lang="en-US" sz="3500" b="1" dirty="0">
                <a:solidFill>
                  <a:srgbClr val="000000"/>
                </a:solidFill>
              </a:rPr>
              <a:t>Complicated!!!</a:t>
            </a:r>
          </a:p>
        </p:txBody>
      </p:sp>
      <p:pic>
        <p:nvPicPr>
          <p:cNvPr id="2" name="Picture 1">
            <a:extLst>
              <a:ext uri="{FF2B5EF4-FFF2-40B4-BE49-F238E27FC236}">
                <a16:creationId xmlns:a16="http://schemas.microsoft.com/office/drawing/2014/main" id="{69B87F71-B685-A942-8128-37312F3B51B3}"/>
              </a:ext>
            </a:extLst>
          </p:cNvPr>
          <p:cNvPicPr>
            <a:picLocks noChangeAspect="1"/>
          </p:cNvPicPr>
          <p:nvPr/>
        </p:nvPicPr>
        <p:blipFill>
          <a:blip r:embed="rId3"/>
          <a:stretch>
            <a:fillRect/>
          </a:stretch>
        </p:blipFill>
        <p:spPr>
          <a:xfrm>
            <a:off x="8290660" y="1629089"/>
            <a:ext cx="3282152" cy="3620021"/>
          </a:xfrm>
          <a:prstGeom prst="rect">
            <a:avLst/>
          </a:prstGeom>
        </p:spPr>
      </p:pic>
    </p:spTree>
    <p:extLst>
      <p:ext uri="{BB962C8B-B14F-4D97-AF65-F5344CB8AC3E}">
        <p14:creationId xmlns:p14="http://schemas.microsoft.com/office/powerpoint/2010/main" val="368652643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5B07A43-FCF5-4E7E-9E79-0B4665E6BFD5}"/>
              </a:ext>
            </a:extLst>
          </p:cNvPr>
          <p:cNvSpPr>
            <a:spLocks noGrp="1"/>
          </p:cNvSpPr>
          <p:nvPr>
            <p:ph idx="1"/>
          </p:nvPr>
        </p:nvSpPr>
        <p:spPr>
          <a:xfrm>
            <a:off x="797809" y="2421682"/>
            <a:ext cx="4977578" cy="3639289"/>
          </a:xfrm>
        </p:spPr>
        <p:txBody>
          <a:bodyPr anchor="ctr">
            <a:normAutofit/>
          </a:bodyPr>
          <a:lstStyle/>
          <a:p>
            <a:r>
              <a:rPr lang="en-US" sz="3500" b="1" dirty="0">
                <a:solidFill>
                  <a:srgbClr val="000000"/>
                </a:solidFill>
              </a:rPr>
              <a:t>Too much…</a:t>
            </a:r>
          </a:p>
          <a:p>
            <a:endParaRPr lang="en-US" sz="3500" b="1" dirty="0">
              <a:solidFill>
                <a:srgbClr val="000000"/>
              </a:solidFill>
            </a:endParaRPr>
          </a:p>
          <a:p>
            <a:pPr>
              <a:buFont typeface="Wingdings" panose="05000000000000000000" pitchFamily="2" charset="2"/>
              <a:buChar char="ü"/>
            </a:pPr>
            <a:r>
              <a:rPr lang="en-US" sz="3500" b="1" dirty="0">
                <a:solidFill>
                  <a:srgbClr val="000000"/>
                </a:solidFill>
              </a:rPr>
              <a:t>Daily Commitment</a:t>
            </a:r>
          </a:p>
          <a:p>
            <a:pPr>
              <a:buFont typeface="Wingdings" panose="05000000000000000000" pitchFamily="2" charset="2"/>
              <a:buChar char="ü"/>
            </a:pPr>
            <a:r>
              <a:rPr lang="en-US" sz="3500" b="1" dirty="0">
                <a:solidFill>
                  <a:srgbClr val="000000"/>
                </a:solidFill>
              </a:rPr>
              <a:t>Moving Parts</a:t>
            </a:r>
          </a:p>
          <a:p>
            <a:pPr>
              <a:buFont typeface="Wingdings" panose="05000000000000000000" pitchFamily="2" charset="2"/>
              <a:buChar char="ü"/>
            </a:pPr>
            <a:r>
              <a:rPr lang="en-US" sz="3500" b="1" dirty="0">
                <a:solidFill>
                  <a:srgbClr val="000000"/>
                </a:solidFill>
              </a:rPr>
              <a:t>Complexity</a:t>
            </a:r>
          </a:p>
          <a:p>
            <a:pPr>
              <a:buFont typeface="Wingdings" panose="05000000000000000000" pitchFamily="2" charset="2"/>
              <a:buChar char="ü"/>
            </a:pPr>
            <a:r>
              <a:rPr lang="en-US" sz="3500" b="1" dirty="0">
                <a:solidFill>
                  <a:srgbClr val="000000"/>
                </a:solidFill>
              </a:rPr>
              <a:t>Complicated!!!</a:t>
            </a:r>
          </a:p>
        </p:txBody>
      </p:sp>
      <p:pic>
        <p:nvPicPr>
          <p:cNvPr id="6" name="Picture 5">
            <a:extLst>
              <a:ext uri="{FF2B5EF4-FFF2-40B4-BE49-F238E27FC236}">
                <a16:creationId xmlns:a16="http://schemas.microsoft.com/office/drawing/2014/main" id="{05A228EF-E195-3D42-974B-56E71F4DC421}"/>
              </a:ext>
            </a:extLst>
          </p:cNvPr>
          <p:cNvPicPr>
            <a:picLocks noChangeAspect="1"/>
          </p:cNvPicPr>
          <p:nvPr/>
        </p:nvPicPr>
        <p:blipFill>
          <a:blip r:embed="rId3"/>
          <a:stretch>
            <a:fillRect/>
          </a:stretch>
        </p:blipFill>
        <p:spPr>
          <a:xfrm>
            <a:off x="8290660" y="1629089"/>
            <a:ext cx="3282152" cy="3620021"/>
          </a:xfrm>
          <a:prstGeom prst="rect">
            <a:avLst/>
          </a:prstGeom>
        </p:spPr>
      </p:pic>
    </p:spTree>
    <p:extLst>
      <p:ext uri="{BB962C8B-B14F-4D97-AF65-F5344CB8AC3E}">
        <p14:creationId xmlns:p14="http://schemas.microsoft.com/office/powerpoint/2010/main" val="29834555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224F35-F02B-446E-9342-128301310D31}"/>
              </a:ext>
            </a:extLst>
          </p:cNvPr>
          <p:cNvSpPr>
            <a:spLocks noGrp="1"/>
          </p:cNvSpPr>
          <p:nvPr>
            <p:ph type="title"/>
          </p:nvPr>
        </p:nvSpPr>
        <p:spPr>
          <a:xfrm>
            <a:off x="1066800" y="116482"/>
            <a:ext cx="10058400" cy="1839909"/>
          </a:xfrm>
        </p:spPr>
        <p:txBody>
          <a:bodyPr>
            <a:normAutofit/>
          </a:bodyPr>
          <a:lstStyle/>
          <a:p>
            <a:pPr algn="ctr">
              <a:lnSpc>
                <a:spcPct val="100000"/>
              </a:lnSpc>
            </a:pPr>
            <a:r>
              <a:rPr lang="en-US" sz="4400" b="1" dirty="0"/>
              <a:t>Designed My Own </a:t>
            </a:r>
            <a:br>
              <a:rPr lang="en-US" sz="4400" b="1" dirty="0"/>
            </a:br>
            <a:r>
              <a:rPr lang="en-US" sz="4400" b="1" dirty="0"/>
              <a:t>Coaching Model…</a:t>
            </a:r>
          </a:p>
        </p:txBody>
      </p:sp>
      <p:sp>
        <p:nvSpPr>
          <p:cNvPr id="3" name="Content Placeholder 2">
            <a:extLst>
              <a:ext uri="{FF2B5EF4-FFF2-40B4-BE49-F238E27FC236}">
                <a16:creationId xmlns:a16="http://schemas.microsoft.com/office/drawing/2014/main" id="{3584C1A5-839C-4424-A5BC-3CFB05884FD8}"/>
              </a:ext>
            </a:extLst>
          </p:cNvPr>
          <p:cNvSpPr>
            <a:spLocks noGrp="1"/>
          </p:cNvSpPr>
          <p:nvPr>
            <p:ph idx="1"/>
          </p:nvPr>
        </p:nvSpPr>
        <p:spPr>
          <a:xfrm>
            <a:off x="1097280" y="2227152"/>
            <a:ext cx="10058400" cy="3760891"/>
          </a:xfrm>
        </p:spPr>
        <p:txBody>
          <a:bodyPr>
            <a:normAutofit/>
          </a:bodyPr>
          <a:lstStyle/>
          <a:p>
            <a:pPr algn="ctr"/>
            <a:r>
              <a:rPr lang="en-US" sz="3200" dirty="0"/>
              <a:t>New Rules</a:t>
            </a:r>
          </a:p>
          <a:p>
            <a:pPr algn="ctr"/>
            <a:endParaRPr lang="en-US" sz="3200" b="1" dirty="0"/>
          </a:p>
        </p:txBody>
      </p:sp>
    </p:spTree>
    <p:extLst>
      <p:ext uri="{BB962C8B-B14F-4D97-AF65-F5344CB8AC3E}">
        <p14:creationId xmlns:p14="http://schemas.microsoft.com/office/powerpoint/2010/main" val="388003084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224F35-F02B-446E-9342-128301310D31}"/>
              </a:ext>
            </a:extLst>
          </p:cNvPr>
          <p:cNvSpPr>
            <a:spLocks noGrp="1"/>
          </p:cNvSpPr>
          <p:nvPr>
            <p:ph type="title"/>
          </p:nvPr>
        </p:nvSpPr>
        <p:spPr>
          <a:xfrm>
            <a:off x="1066800" y="116482"/>
            <a:ext cx="10058400" cy="1839909"/>
          </a:xfrm>
        </p:spPr>
        <p:txBody>
          <a:bodyPr>
            <a:normAutofit/>
          </a:bodyPr>
          <a:lstStyle/>
          <a:p>
            <a:pPr algn="ctr">
              <a:lnSpc>
                <a:spcPct val="100000"/>
              </a:lnSpc>
            </a:pPr>
            <a:r>
              <a:rPr lang="en-US" sz="4400" b="1" dirty="0"/>
              <a:t>Designed My Own </a:t>
            </a:r>
            <a:br>
              <a:rPr lang="en-US" sz="4400" b="1" dirty="0"/>
            </a:br>
            <a:r>
              <a:rPr lang="en-US" sz="4400" b="1" dirty="0"/>
              <a:t>Coaching Model…</a:t>
            </a:r>
          </a:p>
        </p:txBody>
      </p:sp>
      <p:sp>
        <p:nvSpPr>
          <p:cNvPr id="3" name="Content Placeholder 2">
            <a:extLst>
              <a:ext uri="{FF2B5EF4-FFF2-40B4-BE49-F238E27FC236}">
                <a16:creationId xmlns:a16="http://schemas.microsoft.com/office/drawing/2014/main" id="{3584C1A5-839C-4424-A5BC-3CFB05884FD8}"/>
              </a:ext>
            </a:extLst>
          </p:cNvPr>
          <p:cNvSpPr>
            <a:spLocks noGrp="1"/>
          </p:cNvSpPr>
          <p:nvPr>
            <p:ph idx="1"/>
          </p:nvPr>
        </p:nvSpPr>
        <p:spPr>
          <a:xfrm>
            <a:off x="1097280" y="2227152"/>
            <a:ext cx="10058400" cy="3760891"/>
          </a:xfrm>
        </p:spPr>
        <p:txBody>
          <a:bodyPr>
            <a:normAutofit/>
          </a:bodyPr>
          <a:lstStyle/>
          <a:p>
            <a:pPr algn="ctr"/>
            <a:r>
              <a:rPr lang="en-US" sz="3200" dirty="0"/>
              <a:t>New Rules</a:t>
            </a:r>
          </a:p>
          <a:p>
            <a:pPr algn="ctr"/>
            <a:r>
              <a:rPr lang="en-US" sz="4000" b="1" dirty="0"/>
              <a:t>Help More People Than EVER Before</a:t>
            </a:r>
          </a:p>
          <a:p>
            <a:pPr algn="ctr"/>
            <a:endParaRPr lang="en-US" sz="3200" b="1" dirty="0"/>
          </a:p>
        </p:txBody>
      </p:sp>
    </p:spTree>
    <p:extLst>
      <p:ext uri="{BB962C8B-B14F-4D97-AF65-F5344CB8AC3E}">
        <p14:creationId xmlns:p14="http://schemas.microsoft.com/office/powerpoint/2010/main" val="12518224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erson riding a snowboard down a snow covered slope&#10;&#10;Description automatically generated">
            <a:extLst>
              <a:ext uri="{FF2B5EF4-FFF2-40B4-BE49-F238E27FC236}">
                <a16:creationId xmlns:a16="http://schemas.microsoft.com/office/drawing/2014/main" id="{75AFB3B6-7342-4B3E-A507-4C6843637EC8}"/>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8529320" y="27442"/>
            <a:ext cx="3662680" cy="3401558"/>
          </a:xfrm>
          <a:custGeom>
            <a:avLst/>
            <a:gdLst/>
            <a:ahLst/>
            <a:cxnLst/>
            <a:rect l="l" t="t" r="r" b="b"/>
            <a:pathLst>
              <a:path w="3662680" h="3401568">
                <a:moveTo>
                  <a:pt x="0" y="0"/>
                </a:moveTo>
                <a:lnTo>
                  <a:pt x="3662680" y="0"/>
                </a:lnTo>
                <a:lnTo>
                  <a:pt x="3662680" y="3401568"/>
                </a:lnTo>
                <a:lnTo>
                  <a:pt x="774527" y="3401568"/>
                </a:lnTo>
                <a:lnTo>
                  <a:pt x="769892" y="3133175"/>
                </a:lnTo>
                <a:cubicBezTo>
                  <a:pt x="732577" y="2055441"/>
                  <a:pt x="492520" y="1056020"/>
                  <a:pt x="104445" y="215033"/>
                </a:cubicBezTo>
                <a:close/>
              </a:path>
            </a:pathLst>
          </a:custGeom>
        </p:spPr>
      </p:pic>
      <p:pic>
        <p:nvPicPr>
          <p:cNvPr id="8" name="Picture 7" descr="A tree with a mountain in the snow&#10;&#10;Description automatically generated">
            <a:extLst>
              <a:ext uri="{FF2B5EF4-FFF2-40B4-BE49-F238E27FC236}">
                <a16:creationId xmlns:a16="http://schemas.microsoft.com/office/drawing/2014/main" id="{3E225801-05CE-41AC-8FCB-0CFD9941A205}"/>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168354" y="37075"/>
            <a:ext cx="4118110" cy="3401558"/>
          </a:xfrm>
          <a:custGeom>
            <a:avLst/>
            <a:gdLst/>
            <a:ahLst/>
            <a:cxnLst/>
            <a:rect l="l" t="t" r="r" b="b"/>
            <a:pathLst>
              <a:path w="4118110" h="3401568">
                <a:moveTo>
                  <a:pt x="0" y="0"/>
                </a:moveTo>
                <a:lnTo>
                  <a:pt x="3343575" y="0"/>
                </a:lnTo>
                <a:lnTo>
                  <a:pt x="3448028" y="215050"/>
                </a:lnTo>
                <a:cubicBezTo>
                  <a:pt x="3836103" y="1056037"/>
                  <a:pt x="4076161" y="2055458"/>
                  <a:pt x="4113475" y="3133192"/>
                </a:cubicBezTo>
                <a:lnTo>
                  <a:pt x="4118110" y="3401568"/>
                </a:lnTo>
                <a:lnTo>
                  <a:pt x="801224" y="3401568"/>
                </a:lnTo>
                <a:lnTo>
                  <a:pt x="797493" y="3185579"/>
                </a:lnTo>
                <a:cubicBezTo>
                  <a:pt x="756786" y="2009870"/>
                  <a:pt x="474799" y="927359"/>
                  <a:pt x="22579" y="42066"/>
                </a:cubicBezTo>
                <a:close/>
              </a:path>
            </a:pathLst>
          </a:custGeom>
        </p:spPr>
      </p:pic>
      <p:pic>
        <p:nvPicPr>
          <p:cNvPr id="5" name="Picture 4" descr="A pool of water&#10;&#10;Description automatically generated">
            <a:extLst>
              <a:ext uri="{FF2B5EF4-FFF2-40B4-BE49-F238E27FC236}">
                <a16:creationId xmlns:a16="http://schemas.microsoft.com/office/drawing/2014/main" id="{6CF79F37-483C-41CF-9726-6E693A0B5797}"/>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5168354" y="3483864"/>
            <a:ext cx="7023646" cy="3401568"/>
          </a:xfrm>
          <a:custGeom>
            <a:avLst/>
            <a:gdLst/>
            <a:ahLst/>
            <a:cxnLst/>
            <a:rect l="l" t="t" r="r" b="b"/>
            <a:pathLst>
              <a:path w="7023646" h="3401568">
                <a:moveTo>
                  <a:pt x="749132" y="0"/>
                </a:moveTo>
                <a:lnTo>
                  <a:pt x="7023646" y="0"/>
                </a:lnTo>
                <a:lnTo>
                  <a:pt x="7023646" y="3401568"/>
                </a:lnTo>
                <a:lnTo>
                  <a:pt x="0" y="3401568"/>
                </a:lnTo>
                <a:lnTo>
                  <a:pt x="79008" y="3238906"/>
                </a:lnTo>
                <a:cubicBezTo>
                  <a:pt x="502362" y="2321466"/>
                  <a:pt x="749563" y="1215476"/>
                  <a:pt x="749563" y="24956"/>
                </a:cubicBezTo>
                <a:close/>
              </a:path>
            </a:pathLst>
          </a:custGeom>
        </p:spPr>
      </p:pic>
      <p:sp>
        <p:nvSpPr>
          <p:cNvPr id="3" name="TextBox 2">
            <a:extLst>
              <a:ext uri="{FF2B5EF4-FFF2-40B4-BE49-F238E27FC236}">
                <a16:creationId xmlns:a16="http://schemas.microsoft.com/office/drawing/2014/main" id="{0FC8DBA9-76C7-4FA5-A7C2-3FE303926F93}"/>
              </a:ext>
            </a:extLst>
          </p:cNvPr>
          <p:cNvSpPr txBox="1"/>
          <p:nvPr/>
        </p:nvSpPr>
        <p:spPr>
          <a:xfrm>
            <a:off x="320379" y="604698"/>
            <a:ext cx="5020056" cy="2770632"/>
          </a:xfrm>
          <a:prstGeom prst="rect">
            <a:avLst/>
          </a:prstGeom>
        </p:spPr>
        <p:txBody>
          <a:bodyPr vert="horz" lIns="91440" tIns="45720" rIns="91440" bIns="45720" rtlCol="0" anchor="b">
            <a:normAutofit/>
          </a:bodyPr>
          <a:lstStyle/>
          <a:p>
            <a:pPr>
              <a:lnSpc>
                <a:spcPct val="90000"/>
              </a:lnSpc>
              <a:spcBef>
                <a:spcPct val="0"/>
              </a:spcBef>
              <a:spcAft>
                <a:spcPts val="422"/>
              </a:spcAft>
              <a:defRPr/>
            </a:pPr>
            <a:r>
              <a:rPr lang="en-US" sz="4600" kern="1200">
                <a:solidFill>
                  <a:schemeClr val="tx1"/>
                </a:solidFill>
                <a:latin typeface="+mj-lt"/>
                <a:ea typeface="+mj-ea"/>
                <a:cs typeface="+mj-cs"/>
                <a:sym typeface="Gill Sans" charset="0"/>
              </a:rPr>
              <a:t>Question for you:</a:t>
            </a:r>
          </a:p>
        </p:txBody>
      </p:sp>
      <p:sp>
        <p:nvSpPr>
          <p:cNvPr id="51" name="TextBox 50">
            <a:extLst>
              <a:ext uri="{FF2B5EF4-FFF2-40B4-BE49-F238E27FC236}">
                <a16:creationId xmlns:a16="http://schemas.microsoft.com/office/drawing/2014/main" id="{07BFC035-572D-2249-BDFA-2AF70A496A7F}"/>
              </a:ext>
            </a:extLst>
          </p:cNvPr>
          <p:cNvSpPr txBox="1"/>
          <p:nvPr/>
        </p:nvSpPr>
        <p:spPr>
          <a:xfrm>
            <a:off x="7979053" y="2895757"/>
            <a:ext cx="3053572" cy="3401558"/>
          </a:xfrm>
          <a:prstGeom prst="rect">
            <a:avLst/>
          </a:prstGeom>
        </p:spPr>
        <p:txBody>
          <a:bodyPr vert="horz" lIns="91440" tIns="45720" rIns="91440" bIns="45720" rtlCol="0" anchor="b">
            <a:normAutofit/>
          </a:bodyPr>
          <a:lstStyle/>
          <a:p>
            <a:pPr algn="r">
              <a:lnSpc>
                <a:spcPct val="90000"/>
              </a:lnSpc>
              <a:spcBef>
                <a:spcPct val="0"/>
              </a:spcBef>
              <a:spcAft>
                <a:spcPts val="422"/>
              </a:spcAft>
              <a:defRPr/>
            </a:pPr>
            <a:endParaRPr lang="en-US" sz="4400" kern="1200">
              <a:solidFill>
                <a:schemeClr val="tx1"/>
              </a:solidFill>
              <a:latin typeface="+mj-lt"/>
              <a:ea typeface="+mj-ea"/>
              <a:cs typeface="+mj-cs"/>
              <a:sym typeface="Gill Sans" charset="0"/>
            </a:endParaRPr>
          </a:p>
        </p:txBody>
      </p:sp>
      <p:sp>
        <p:nvSpPr>
          <p:cNvPr id="14" name="TextBox 13">
            <a:extLst>
              <a:ext uri="{FF2B5EF4-FFF2-40B4-BE49-F238E27FC236}">
                <a16:creationId xmlns:a16="http://schemas.microsoft.com/office/drawing/2014/main" id="{0CDE2B4F-A871-DE45-93B1-A20AB369B30B}"/>
              </a:ext>
            </a:extLst>
          </p:cNvPr>
          <p:cNvSpPr txBox="1"/>
          <p:nvPr/>
        </p:nvSpPr>
        <p:spPr>
          <a:xfrm>
            <a:off x="1744133" y="4233333"/>
            <a:ext cx="184731" cy="369332"/>
          </a:xfrm>
          <a:prstGeom prst="rect">
            <a:avLst/>
          </a:prstGeom>
          <a:noFill/>
        </p:spPr>
        <p:txBody>
          <a:bodyPr wrap="none" rtlCol="0">
            <a:spAutoFit/>
          </a:bodyPr>
          <a:lstStyle/>
          <a:p>
            <a:endParaRPr lang="en-US"/>
          </a:p>
        </p:txBody>
      </p:sp>
      <p:sp>
        <p:nvSpPr>
          <p:cNvPr id="52" name="TextBox 51">
            <a:extLst>
              <a:ext uri="{FF2B5EF4-FFF2-40B4-BE49-F238E27FC236}">
                <a16:creationId xmlns:a16="http://schemas.microsoft.com/office/drawing/2014/main" id="{4749C2F1-1DF4-3D48-BF7E-C8ADD4BAC306}"/>
              </a:ext>
            </a:extLst>
          </p:cNvPr>
          <p:cNvSpPr txBox="1"/>
          <p:nvPr/>
        </p:nvSpPr>
        <p:spPr>
          <a:xfrm>
            <a:off x="374820" y="3834115"/>
            <a:ext cx="5020056" cy="2770632"/>
          </a:xfrm>
          <a:prstGeom prst="rect">
            <a:avLst/>
          </a:prstGeom>
        </p:spPr>
        <p:txBody>
          <a:bodyPr vert="horz" lIns="91440" tIns="45720" rIns="91440" bIns="45720" rtlCol="0" anchor="b">
            <a:normAutofit/>
          </a:bodyPr>
          <a:lstStyle/>
          <a:p>
            <a:pPr>
              <a:lnSpc>
                <a:spcPct val="90000"/>
              </a:lnSpc>
              <a:spcBef>
                <a:spcPct val="0"/>
              </a:spcBef>
              <a:spcAft>
                <a:spcPts val="422"/>
              </a:spcAft>
              <a:defRPr/>
            </a:pPr>
            <a:r>
              <a:rPr lang="en-US" sz="2500" kern="1200">
                <a:solidFill>
                  <a:schemeClr val="tx1"/>
                </a:solidFill>
                <a:latin typeface="+mj-lt"/>
                <a:ea typeface="+mj-ea"/>
                <a:cs typeface="+mj-cs"/>
                <a:sym typeface="Gill Sans" charset="0"/>
              </a:rPr>
              <a:t>Do you want to help more people, get paid for it, and work less so that you can enjoy the coaching lifestyle?</a:t>
            </a:r>
          </a:p>
          <a:p>
            <a:pPr>
              <a:lnSpc>
                <a:spcPct val="90000"/>
              </a:lnSpc>
              <a:spcBef>
                <a:spcPct val="0"/>
              </a:spcBef>
              <a:spcAft>
                <a:spcPts val="422"/>
              </a:spcAft>
              <a:defRPr/>
            </a:pPr>
            <a:endParaRPr lang="en-US" sz="2500">
              <a:latin typeface="+mj-lt"/>
              <a:ea typeface="+mj-ea"/>
              <a:cs typeface="+mj-cs"/>
              <a:sym typeface="Gill Sans" charset="0"/>
            </a:endParaRPr>
          </a:p>
          <a:p>
            <a:pPr>
              <a:lnSpc>
                <a:spcPct val="90000"/>
              </a:lnSpc>
              <a:spcBef>
                <a:spcPct val="0"/>
              </a:spcBef>
              <a:spcAft>
                <a:spcPts val="422"/>
              </a:spcAft>
              <a:defRPr/>
            </a:pPr>
            <a:r>
              <a:rPr lang="en-US" sz="2500" kern="1200">
                <a:solidFill>
                  <a:schemeClr val="tx1"/>
                </a:solidFill>
                <a:latin typeface="+mj-lt"/>
                <a:ea typeface="+mj-ea"/>
                <a:cs typeface="+mj-cs"/>
                <a:sym typeface="Gill Sans" charset="0"/>
              </a:rPr>
              <a:t> </a:t>
            </a:r>
          </a:p>
        </p:txBody>
      </p:sp>
    </p:spTree>
    <p:extLst>
      <p:ext uri="{BB962C8B-B14F-4D97-AF65-F5344CB8AC3E}">
        <p14:creationId xmlns:p14="http://schemas.microsoft.com/office/powerpoint/2010/main" val="101091241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224F35-F02B-446E-9342-128301310D31}"/>
              </a:ext>
            </a:extLst>
          </p:cNvPr>
          <p:cNvSpPr>
            <a:spLocks noGrp="1"/>
          </p:cNvSpPr>
          <p:nvPr>
            <p:ph type="title"/>
          </p:nvPr>
        </p:nvSpPr>
        <p:spPr>
          <a:xfrm>
            <a:off x="1066800" y="116482"/>
            <a:ext cx="10058400" cy="1839909"/>
          </a:xfrm>
        </p:spPr>
        <p:txBody>
          <a:bodyPr>
            <a:normAutofit/>
          </a:bodyPr>
          <a:lstStyle/>
          <a:p>
            <a:pPr algn="ctr">
              <a:lnSpc>
                <a:spcPct val="100000"/>
              </a:lnSpc>
            </a:pPr>
            <a:r>
              <a:rPr lang="en-US" sz="4400" b="1" dirty="0"/>
              <a:t>Designed My Own </a:t>
            </a:r>
            <a:br>
              <a:rPr lang="en-US" sz="4400" b="1" dirty="0"/>
            </a:br>
            <a:r>
              <a:rPr lang="en-US" sz="4400" b="1" dirty="0"/>
              <a:t>Coaching Model…</a:t>
            </a:r>
          </a:p>
        </p:txBody>
      </p:sp>
      <p:sp>
        <p:nvSpPr>
          <p:cNvPr id="3" name="Content Placeholder 2">
            <a:extLst>
              <a:ext uri="{FF2B5EF4-FFF2-40B4-BE49-F238E27FC236}">
                <a16:creationId xmlns:a16="http://schemas.microsoft.com/office/drawing/2014/main" id="{3584C1A5-839C-4424-A5BC-3CFB05884FD8}"/>
              </a:ext>
            </a:extLst>
          </p:cNvPr>
          <p:cNvSpPr>
            <a:spLocks noGrp="1"/>
          </p:cNvSpPr>
          <p:nvPr>
            <p:ph idx="1"/>
          </p:nvPr>
        </p:nvSpPr>
        <p:spPr>
          <a:xfrm>
            <a:off x="1097280" y="2227152"/>
            <a:ext cx="10058400" cy="3760891"/>
          </a:xfrm>
        </p:spPr>
        <p:txBody>
          <a:bodyPr>
            <a:normAutofit/>
          </a:bodyPr>
          <a:lstStyle/>
          <a:p>
            <a:pPr algn="ctr"/>
            <a:r>
              <a:rPr lang="en-US" sz="3200" dirty="0"/>
              <a:t>New Rules</a:t>
            </a:r>
          </a:p>
          <a:p>
            <a:pPr algn="ctr"/>
            <a:r>
              <a:rPr lang="en-US" sz="3200" dirty="0"/>
              <a:t>Help More People Than EVER Before</a:t>
            </a:r>
          </a:p>
          <a:p>
            <a:pPr algn="ctr"/>
            <a:r>
              <a:rPr lang="en-US" sz="4000" b="1" dirty="0"/>
              <a:t>Boundaries on My Time</a:t>
            </a:r>
          </a:p>
        </p:txBody>
      </p:sp>
    </p:spTree>
    <p:extLst>
      <p:ext uri="{BB962C8B-B14F-4D97-AF65-F5344CB8AC3E}">
        <p14:creationId xmlns:p14="http://schemas.microsoft.com/office/powerpoint/2010/main" val="271062841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224F35-F02B-446E-9342-128301310D31}"/>
              </a:ext>
            </a:extLst>
          </p:cNvPr>
          <p:cNvSpPr>
            <a:spLocks noGrp="1"/>
          </p:cNvSpPr>
          <p:nvPr>
            <p:ph type="title"/>
          </p:nvPr>
        </p:nvSpPr>
        <p:spPr>
          <a:xfrm>
            <a:off x="1066800" y="116482"/>
            <a:ext cx="10058400" cy="1839909"/>
          </a:xfrm>
        </p:spPr>
        <p:txBody>
          <a:bodyPr>
            <a:normAutofit/>
          </a:bodyPr>
          <a:lstStyle/>
          <a:p>
            <a:pPr algn="ctr">
              <a:lnSpc>
                <a:spcPct val="100000"/>
              </a:lnSpc>
            </a:pPr>
            <a:r>
              <a:rPr lang="en-US" sz="4400" b="1" dirty="0"/>
              <a:t>Designed My Own </a:t>
            </a:r>
            <a:br>
              <a:rPr lang="en-US" sz="4400" b="1" dirty="0"/>
            </a:br>
            <a:r>
              <a:rPr lang="en-US" sz="4400" b="1" dirty="0"/>
              <a:t>Coaching Model…</a:t>
            </a:r>
          </a:p>
        </p:txBody>
      </p:sp>
      <p:sp>
        <p:nvSpPr>
          <p:cNvPr id="3" name="Content Placeholder 2">
            <a:extLst>
              <a:ext uri="{FF2B5EF4-FFF2-40B4-BE49-F238E27FC236}">
                <a16:creationId xmlns:a16="http://schemas.microsoft.com/office/drawing/2014/main" id="{3584C1A5-839C-4424-A5BC-3CFB05884FD8}"/>
              </a:ext>
            </a:extLst>
          </p:cNvPr>
          <p:cNvSpPr>
            <a:spLocks noGrp="1"/>
          </p:cNvSpPr>
          <p:nvPr>
            <p:ph idx="1"/>
          </p:nvPr>
        </p:nvSpPr>
        <p:spPr>
          <a:xfrm>
            <a:off x="1097280" y="2227152"/>
            <a:ext cx="10058400" cy="3760891"/>
          </a:xfrm>
        </p:spPr>
        <p:txBody>
          <a:bodyPr>
            <a:normAutofit/>
          </a:bodyPr>
          <a:lstStyle/>
          <a:p>
            <a:pPr algn="ctr"/>
            <a:r>
              <a:rPr lang="en-US" sz="3200" dirty="0"/>
              <a:t>New Rules</a:t>
            </a:r>
          </a:p>
          <a:p>
            <a:pPr algn="ctr"/>
            <a:r>
              <a:rPr lang="en-US" sz="3200" dirty="0"/>
              <a:t>Help More People Than EVER Before</a:t>
            </a:r>
          </a:p>
          <a:p>
            <a:pPr algn="ctr"/>
            <a:r>
              <a:rPr lang="en-US" sz="3200" dirty="0"/>
              <a:t>Boundaries on My Time</a:t>
            </a:r>
          </a:p>
          <a:p>
            <a:pPr algn="ctr"/>
            <a:r>
              <a:rPr lang="en-US" sz="4000" b="1" dirty="0"/>
              <a:t>Serve More People</a:t>
            </a:r>
          </a:p>
        </p:txBody>
      </p:sp>
    </p:spTree>
    <p:extLst>
      <p:ext uri="{BB962C8B-B14F-4D97-AF65-F5344CB8AC3E}">
        <p14:creationId xmlns:p14="http://schemas.microsoft.com/office/powerpoint/2010/main" val="67425565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224F35-F02B-446E-9342-128301310D31}"/>
              </a:ext>
            </a:extLst>
          </p:cNvPr>
          <p:cNvSpPr>
            <a:spLocks noGrp="1"/>
          </p:cNvSpPr>
          <p:nvPr>
            <p:ph type="title"/>
          </p:nvPr>
        </p:nvSpPr>
        <p:spPr>
          <a:xfrm>
            <a:off x="1066800" y="116482"/>
            <a:ext cx="10058400" cy="1839909"/>
          </a:xfrm>
        </p:spPr>
        <p:txBody>
          <a:bodyPr>
            <a:normAutofit/>
          </a:bodyPr>
          <a:lstStyle/>
          <a:p>
            <a:pPr algn="ctr">
              <a:lnSpc>
                <a:spcPct val="100000"/>
              </a:lnSpc>
            </a:pPr>
            <a:r>
              <a:rPr lang="en-US" sz="4400" b="1" dirty="0"/>
              <a:t>Designed My Own </a:t>
            </a:r>
            <a:br>
              <a:rPr lang="en-US" sz="4400" b="1" dirty="0"/>
            </a:br>
            <a:r>
              <a:rPr lang="en-US" sz="4400" b="1" dirty="0"/>
              <a:t>Coaching Model…</a:t>
            </a:r>
          </a:p>
        </p:txBody>
      </p:sp>
      <p:sp>
        <p:nvSpPr>
          <p:cNvPr id="3" name="Content Placeholder 2">
            <a:extLst>
              <a:ext uri="{FF2B5EF4-FFF2-40B4-BE49-F238E27FC236}">
                <a16:creationId xmlns:a16="http://schemas.microsoft.com/office/drawing/2014/main" id="{3584C1A5-839C-4424-A5BC-3CFB05884FD8}"/>
              </a:ext>
            </a:extLst>
          </p:cNvPr>
          <p:cNvSpPr>
            <a:spLocks noGrp="1"/>
          </p:cNvSpPr>
          <p:nvPr>
            <p:ph idx="1"/>
          </p:nvPr>
        </p:nvSpPr>
        <p:spPr>
          <a:xfrm>
            <a:off x="1097280" y="2227152"/>
            <a:ext cx="10058400" cy="3760891"/>
          </a:xfrm>
        </p:spPr>
        <p:txBody>
          <a:bodyPr>
            <a:normAutofit/>
          </a:bodyPr>
          <a:lstStyle/>
          <a:p>
            <a:pPr algn="ctr"/>
            <a:r>
              <a:rPr lang="en-US" sz="3200" dirty="0"/>
              <a:t>New Rules</a:t>
            </a:r>
          </a:p>
          <a:p>
            <a:pPr algn="ctr"/>
            <a:r>
              <a:rPr lang="en-US" sz="3200" dirty="0"/>
              <a:t>Help More People Than EVER Before</a:t>
            </a:r>
          </a:p>
          <a:p>
            <a:pPr algn="ctr"/>
            <a:r>
              <a:rPr lang="en-US" sz="3200" dirty="0"/>
              <a:t>Boundaries on My Time</a:t>
            </a:r>
          </a:p>
          <a:p>
            <a:pPr algn="ctr"/>
            <a:r>
              <a:rPr lang="en-US" sz="3200" dirty="0"/>
              <a:t>Serve More People</a:t>
            </a:r>
          </a:p>
          <a:p>
            <a:pPr algn="ctr"/>
            <a:r>
              <a:rPr lang="en-US" sz="4000" b="1" dirty="0"/>
              <a:t>Without Crushing Myself and Losing My Family</a:t>
            </a:r>
          </a:p>
        </p:txBody>
      </p:sp>
    </p:spTree>
    <p:extLst>
      <p:ext uri="{BB962C8B-B14F-4D97-AF65-F5344CB8AC3E}">
        <p14:creationId xmlns:p14="http://schemas.microsoft.com/office/powerpoint/2010/main" val="242082871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224F35-F02B-446E-9342-128301310D31}"/>
              </a:ext>
            </a:extLst>
          </p:cNvPr>
          <p:cNvSpPr>
            <a:spLocks noGrp="1"/>
          </p:cNvSpPr>
          <p:nvPr>
            <p:ph type="title"/>
          </p:nvPr>
        </p:nvSpPr>
        <p:spPr>
          <a:xfrm>
            <a:off x="1066800" y="116482"/>
            <a:ext cx="10058400" cy="1839909"/>
          </a:xfrm>
        </p:spPr>
        <p:txBody>
          <a:bodyPr>
            <a:normAutofit/>
          </a:bodyPr>
          <a:lstStyle/>
          <a:p>
            <a:pPr algn="ctr">
              <a:lnSpc>
                <a:spcPct val="100000"/>
              </a:lnSpc>
            </a:pPr>
            <a:r>
              <a:rPr lang="en-US" sz="4400" b="1" dirty="0"/>
              <a:t>Designed My Own </a:t>
            </a:r>
            <a:br>
              <a:rPr lang="en-US" sz="4400" b="1" dirty="0"/>
            </a:br>
            <a:r>
              <a:rPr lang="en-US" sz="4400" b="1" dirty="0"/>
              <a:t>Coaching Model…</a:t>
            </a:r>
          </a:p>
        </p:txBody>
      </p:sp>
      <p:sp>
        <p:nvSpPr>
          <p:cNvPr id="3" name="Content Placeholder 2">
            <a:extLst>
              <a:ext uri="{FF2B5EF4-FFF2-40B4-BE49-F238E27FC236}">
                <a16:creationId xmlns:a16="http://schemas.microsoft.com/office/drawing/2014/main" id="{3584C1A5-839C-4424-A5BC-3CFB05884FD8}"/>
              </a:ext>
            </a:extLst>
          </p:cNvPr>
          <p:cNvSpPr>
            <a:spLocks noGrp="1"/>
          </p:cNvSpPr>
          <p:nvPr>
            <p:ph idx="1"/>
          </p:nvPr>
        </p:nvSpPr>
        <p:spPr>
          <a:xfrm>
            <a:off x="1097280" y="2227152"/>
            <a:ext cx="10058400" cy="3760891"/>
          </a:xfrm>
        </p:spPr>
        <p:txBody>
          <a:bodyPr>
            <a:normAutofit/>
          </a:bodyPr>
          <a:lstStyle/>
          <a:p>
            <a:pPr algn="ctr"/>
            <a:r>
              <a:rPr lang="en-US" sz="3200" dirty="0"/>
              <a:t>It took several years of hard work, </a:t>
            </a:r>
          </a:p>
          <a:p>
            <a:pPr algn="ctr"/>
            <a:r>
              <a:rPr lang="en-US" sz="3200" b="1" dirty="0"/>
              <a:t>Many hours of study, hiring experts to guide and help me design a new way of coaching . . </a:t>
            </a:r>
            <a:endParaRPr lang="en-US" sz="4000" b="1" dirty="0"/>
          </a:p>
        </p:txBody>
      </p:sp>
    </p:spTree>
    <p:extLst>
      <p:ext uri="{BB962C8B-B14F-4D97-AF65-F5344CB8AC3E}">
        <p14:creationId xmlns:p14="http://schemas.microsoft.com/office/powerpoint/2010/main" val="204635361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224F35-F02B-446E-9342-128301310D31}"/>
              </a:ext>
            </a:extLst>
          </p:cNvPr>
          <p:cNvSpPr>
            <a:spLocks noGrp="1"/>
          </p:cNvSpPr>
          <p:nvPr>
            <p:ph type="title"/>
          </p:nvPr>
        </p:nvSpPr>
        <p:spPr>
          <a:xfrm>
            <a:off x="1066800" y="116482"/>
            <a:ext cx="10058400" cy="1839909"/>
          </a:xfrm>
        </p:spPr>
        <p:txBody>
          <a:bodyPr>
            <a:normAutofit/>
          </a:bodyPr>
          <a:lstStyle/>
          <a:p>
            <a:pPr algn="ctr">
              <a:lnSpc>
                <a:spcPct val="100000"/>
              </a:lnSpc>
            </a:pPr>
            <a:r>
              <a:rPr lang="en-US" sz="4400" b="1" dirty="0"/>
              <a:t>Designed My Own </a:t>
            </a:r>
            <a:br>
              <a:rPr lang="en-US" sz="4400" b="1" dirty="0"/>
            </a:br>
            <a:r>
              <a:rPr lang="en-US" sz="4400" b="1" dirty="0"/>
              <a:t>Coaching Model…</a:t>
            </a:r>
          </a:p>
        </p:txBody>
      </p:sp>
      <p:sp>
        <p:nvSpPr>
          <p:cNvPr id="3" name="Content Placeholder 2">
            <a:extLst>
              <a:ext uri="{FF2B5EF4-FFF2-40B4-BE49-F238E27FC236}">
                <a16:creationId xmlns:a16="http://schemas.microsoft.com/office/drawing/2014/main" id="{3584C1A5-839C-4424-A5BC-3CFB05884FD8}"/>
              </a:ext>
            </a:extLst>
          </p:cNvPr>
          <p:cNvSpPr>
            <a:spLocks noGrp="1"/>
          </p:cNvSpPr>
          <p:nvPr>
            <p:ph idx="1"/>
          </p:nvPr>
        </p:nvSpPr>
        <p:spPr>
          <a:xfrm>
            <a:off x="1097280" y="2227152"/>
            <a:ext cx="10058400" cy="3760891"/>
          </a:xfrm>
        </p:spPr>
        <p:txBody>
          <a:bodyPr>
            <a:normAutofit/>
          </a:bodyPr>
          <a:lstStyle/>
          <a:p>
            <a:pPr algn="ctr"/>
            <a:r>
              <a:rPr lang="en-US" sz="3200" dirty="0"/>
              <a:t>It took several years of hard work, </a:t>
            </a:r>
          </a:p>
          <a:p>
            <a:pPr algn="ctr"/>
            <a:r>
              <a:rPr lang="en-US" sz="3200" b="1" dirty="0"/>
              <a:t>Many hours of study, hiring experts to guide and help me design a new way of coaching . . </a:t>
            </a:r>
          </a:p>
          <a:p>
            <a:pPr algn="ctr"/>
            <a:r>
              <a:rPr lang="en-US" sz="3200" b="1" dirty="0"/>
              <a:t>Hundreds of hours of testing, </a:t>
            </a:r>
            <a:endParaRPr lang="en-US" sz="4000" b="1" dirty="0"/>
          </a:p>
        </p:txBody>
      </p:sp>
    </p:spTree>
    <p:extLst>
      <p:ext uri="{BB962C8B-B14F-4D97-AF65-F5344CB8AC3E}">
        <p14:creationId xmlns:p14="http://schemas.microsoft.com/office/powerpoint/2010/main" val="68200776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224F35-F02B-446E-9342-128301310D31}"/>
              </a:ext>
            </a:extLst>
          </p:cNvPr>
          <p:cNvSpPr>
            <a:spLocks noGrp="1"/>
          </p:cNvSpPr>
          <p:nvPr>
            <p:ph type="title"/>
          </p:nvPr>
        </p:nvSpPr>
        <p:spPr>
          <a:xfrm>
            <a:off x="1066800" y="116482"/>
            <a:ext cx="10058400" cy="1839909"/>
          </a:xfrm>
        </p:spPr>
        <p:txBody>
          <a:bodyPr>
            <a:normAutofit/>
          </a:bodyPr>
          <a:lstStyle/>
          <a:p>
            <a:pPr algn="ctr">
              <a:lnSpc>
                <a:spcPct val="100000"/>
              </a:lnSpc>
            </a:pPr>
            <a:r>
              <a:rPr lang="en-US" sz="4400" b="1" dirty="0"/>
              <a:t>Designed My Own </a:t>
            </a:r>
            <a:br>
              <a:rPr lang="en-US" sz="4400" b="1" dirty="0"/>
            </a:br>
            <a:r>
              <a:rPr lang="en-US" sz="4400" b="1" dirty="0"/>
              <a:t>Coaching Model…</a:t>
            </a:r>
          </a:p>
        </p:txBody>
      </p:sp>
      <p:sp>
        <p:nvSpPr>
          <p:cNvPr id="3" name="Content Placeholder 2">
            <a:extLst>
              <a:ext uri="{FF2B5EF4-FFF2-40B4-BE49-F238E27FC236}">
                <a16:creationId xmlns:a16="http://schemas.microsoft.com/office/drawing/2014/main" id="{3584C1A5-839C-4424-A5BC-3CFB05884FD8}"/>
              </a:ext>
            </a:extLst>
          </p:cNvPr>
          <p:cNvSpPr>
            <a:spLocks noGrp="1"/>
          </p:cNvSpPr>
          <p:nvPr>
            <p:ph idx="1"/>
          </p:nvPr>
        </p:nvSpPr>
        <p:spPr>
          <a:xfrm>
            <a:off x="1097280" y="2227152"/>
            <a:ext cx="10058400" cy="3760891"/>
          </a:xfrm>
        </p:spPr>
        <p:txBody>
          <a:bodyPr>
            <a:normAutofit/>
          </a:bodyPr>
          <a:lstStyle/>
          <a:p>
            <a:pPr algn="ctr"/>
            <a:r>
              <a:rPr lang="en-US" sz="3200" dirty="0"/>
              <a:t>It took several years of hard work, </a:t>
            </a:r>
          </a:p>
          <a:p>
            <a:pPr algn="ctr"/>
            <a:r>
              <a:rPr lang="en-US" sz="3200" b="1" dirty="0"/>
              <a:t>Many hours of study, hiring experts to guide and help me design a new way of coaching . . </a:t>
            </a:r>
          </a:p>
          <a:p>
            <a:pPr algn="ctr"/>
            <a:r>
              <a:rPr lang="en-US" sz="3200" b="1" dirty="0"/>
              <a:t>Hundreds of hours of testing, </a:t>
            </a:r>
          </a:p>
          <a:p>
            <a:pPr algn="ctr"/>
            <a:r>
              <a:rPr lang="en-US" sz="3200" b="1" dirty="0"/>
              <a:t>Hundreds of client interactions to test and improve the process</a:t>
            </a:r>
          </a:p>
        </p:txBody>
      </p:sp>
    </p:spTree>
    <p:extLst>
      <p:ext uri="{BB962C8B-B14F-4D97-AF65-F5344CB8AC3E}">
        <p14:creationId xmlns:p14="http://schemas.microsoft.com/office/powerpoint/2010/main" val="79896346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224F35-F02B-446E-9342-128301310D31}"/>
              </a:ext>
            </a:extLst>
          </p:cNvPr>
          <p:cNvSpPr>
            <a:spLocks noGrp="1"/>
          </p:cNvSpPr>
          <p:nvPr>
            <p:ph type="title"/>
          </p:nvPr>
        </p:nvSpPr>
        <p:spPr>
          <a:xfrm>
            <a:off x="1066800" y="116482"/>
            <a:ext cx="10058400" cy="1839909"/>
          </a:xfrm>
        </p:spPr>
        <p:txBody>
          <a:bodyPr>
            <a:normAutofit/>
          </a:bodyPr>
          <a:lstStyle/>
          <a:p>
            <a:pPr algn="ctr">
              <a:lnSpc>
                <a:spcPct val="100000"/>
              </a:lnSpc>
            </a:pPr>
            <a:r>
              <a:rPr lang="en-US" sz="4400" b="1" dirty="0"/>
              <a:t>Designed My Own </a:t>
            </a:r>
            <a:br>
              <a:rPr lang="en-US" sz="4400" b="1" dirty="0"/>
            </a:br>
            <a:r>
              <a:rPr lang="en-US" sz="4400" b="1" dirty="0"/>
              <a:t>Coaching Model…</a:t>
            </a:r>
          </a:p>
        </p:txBody>
      </p:sp>
      <p:sp>
        <p:nvSpPr>
          <p:cNvPr id="3" name="Content Placeholder 2">
            <a:extLst>
              <a:ext uri="{FF2B5EF4-FFF2-40B4-BE49-F238E27FC236}">
                <a16:creationId xmlns:a16="http://schemas.microsoft.com/office/drawing/2014/main" id="{3584C1A5-839C-4424-A5BC-3CFB05884FD8}"/>
              </a:ext>
            </a:extLst>
          </p:cNvPr>
          <p:cNvSpPr>
            <a:spLocks noGrp="1"/>
          </p:cNvSpPr>
          <p:nvPr>
            <p:ph idx="1"/>
          </p:nvPr>
        </p:nvSpPr>
        <p:spPr>
          <a:xfrm>
            <a:off x="1097280" y="2227152"/>
            <a:ext cx="10058400" cy="3760891"/>
          </a:xfrm>
        </p:spPr>
        <p:txBody>
          <a:bodyPr>
            <a:normAutofit/>
          </a:bodyPr>
          <a:lstStyle/>
          <a:p>
            <a:pPr algn="ctr"/>
            <a:r>
              <a:rPr lang="en-US" sz="3200" b="1" dirty="0"/>
              <a:t>My testing and improvement process went through many stages of improvement and many iterations </a:t>
            </a:r>
          </a:p>
        </p:txBody>
      </p:sp>
    </p:spTree>
    <p:extLst>
      <p:ext uri="{BB962C8B-B14F-4D97-AF65-F5344CB8AC3E}">
        <p14:creationId xmlns:p14="http://schemas.microsoft.com/office/powerpoint/2010/main" val="160965564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224F35-F02B-446E-9342-128301310D31}"/>
              </a:ext>
            </a:extLst>
          </p:cNvPr>
          <p:cNvSpPr>
            <a:spLocks noGrp="1"/>
          </p:cNvSpPr>
          <p:nvPr>
            <p:ph type="title"/>
          </p:nvPr>
        </p:nvSpPr>
        <p:spPr>
          <a:xfrm>
            <a:off x="1066800" y="116482"/>
            <a:ext cx="10058400" cy="1839909"/>
          </a:xfrm>
        </p:spPr>
        <p:txBody>
          <a:bodyPr>
            <a:normAutofit/>
          </a:bodyPr>
          <a:lstStyle/>
          <a:p>
            <a:pPr algn="ctr">
              <a:lnSpc>
                <a:spcPct val="100000"/>
              </a:lnSpc>
            </a:pPr>
            <a:r>
              <a:rPr lang="en-US" sz="4400" b="1" dirty="0"/>
              <a:t>Designed My Own </a:t>
            </a:r>
            <a:br>
              <a:rPr lang="en-US" sz="4400" b="1" dirty="0"/>
            </a:br>
            <a:r>
              <a:rPr lang="en-US" sz="4400" b="1" dirty="0"/>
              <a:t>Coaching Model…</a:t>
            </a:r>
          </a:p>
        </p:txBody>
      </p:sp>
      <p:sp>
        <p:nvSpPr>
          <p:cNvPr id="3" name="Content Placeholder 2">
            <a:extLst>
              <a:ext uri="{FF2B5EF4-FFF2-40B4-BE49-F238E27FC236}">
                <a16:creationId xmlns:a16="http://schemas.microsoft.com/office/drawing/2014/main" id="{3584C1A5-839C-4424-A5BC-3CFB05884FD8}"/>
              </a:ext>
            </a:extLst>
          </p:cNvPr>
          <p:cNvSpPr>
            <a:spLocks noGrp="1"/>
          </p:cNvSpPr>
          <p:nvPr>
            <p:ph idx="1"/>
          </p:nvPr>
        </p:nvSpPr>
        <p:spPr>
          <a:xfrm>
            <a:off x="1097280" y="2227152"/>
            <a:ext cx="10058400" cy="3760891"/>
          </a:xfrm>
        </p:spPr>
        <p:txBody>
          <a:bodyPr>
            <a:normAutofit/>
          </a:bodyPr>
          <a:lstStyle/>
          <a:p>
            <a:pPr algn="ctr"/>
            <a:r>
              <a:rPr lang="en-US" sz="3200" b="1" dirty="0"/>
              <a:t>Until I finally discovered the perfect mix of training and coaching access such that clients get the best level of training, the right mix of self-study and the right level of access that’s both manageable for the coach and ideal for the client</a:t>
            </a:r>
          </a:p>
        </p:txBody>
      </p:sp>
    </p:spTree>
    <p:extLst>
      <p:ext uri="{BB962C8B-B14F-4D97-AF65-F5344CB8AC3E}">
        <p14:creationId xmlns:p14="http://schemas.microsoft.com/office/powerpoint/2010/main" val="124265941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224F35-F02B-446E-9342-128301310D31}"/>
              </a:ext>
            </a:extLst>
          </p:cNvPr>
          <p:cNvSpPr>
            <a:spLocks noGrp="1"/>
          </p:cNvSpPr>
          <p:nvPr>
            <p:ph type="title"/>
          </p:nvPr>
        </p:nvSpPr>
        <p:spPr>
          <a:xfrm>
            <a:off x="1066800" y="116482"/>
            <a:ext cx="10058400" cy="1839909"/>
          </a:xfrm>
        </p:spPr>
        <p:txBody>
          <a:bodyPr>
            <a:normAutofit/>
          </a:bodyPr>
          <a:lstStyle/>
          <a:p>
            <a:pPr algn="ctr">
              <a:lnSpc>
                <a:spcPct val="100000"/>
              </a:lnSpc>
            </a:pPr>
            <a:r>
              <a:rPr lang="en-US" sz="4400" b="1" dirty="0"/>
              <a:t>Designed My Own </a:t>
            </a:r>
            <a:br>
              <a:rPr lang="en-US" sz="4400" b="1" dirty="0"/>
            </a:br>
            <a:r>
              <a:rPr lang="en-US" sz="4400" b="1" dirty="0"/>
              <a:t>Coaching Model…</a:t>
            </a:r>
          </a:p>
        </p:txBody>
      </p:sp>
      <p:sp>
        <p:nvSpPr>
          <p:cNvPr id="3" name="Content Placeholder 2">
            <a:extLst>
              <a:ext uri="{FF2B5EF4-FFF2-40B4-BE49-F238E27FC236}">
                <a16:creationId xmlns:a16="http://schemas.microsoft.com/office/drawing/2014/main" id="{3584C1A5-839C-4424-A5BC-3CFB05884FD8}"/>
              </a:ext>
            </a:extLst>
          </p:cNvPr>
          <p:cNvSpPr>
            <a:spLocks noGrp="1"/>
          </p:cNvSpPr>
          <p:nvPr>
            <p:ph idx="1"/>
          </p:nvPr>
        </p:nvSpPr>
        <p:spPr>
          <a:xfrm>
            <a:off x="1097280" y="2227152"/>
            <a:ext cx="10058400" cy="3760891"/>
          </a:xfrm>
        </p:spPr>
        <p:txBody>
          <a:bodyPr>
            <a:normAutofit/>
          </a:bodyPr>
          <a:lstStyle/>
          <a:p>
            <a:pPr algn="ctr"/>
            <a:r>
              <a:rPr lang="en-US" sz="3200" b="1" dirty="0"/>
              <a:t>Until I finally discovered the perfect mix of training and coaching access such that clients get the best level of training, the right mix of self-study and the right level of access that’s both manageable for the coach and ideal for the client</a:t>
            </a:r>
          </a:p>
        </p:txBody>
      </p:sp>
    </p:spTree>
    <p:extLst>
      <p:ext uri="{BB962C8B-B14F-4D97-AF65-F5344CB8AC3E}">
        <p14:creationId xmlns:p14="http://schemas.microsoft.com/office/powerpoint/2010/main" val="363400870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224F35-F02B-446E-9342-128301310D31}"/>
              </a:ext>
            </a:extLst>
          </p:cNvPr>
          <p:cNvSpPr>
            <a:spLocks noGrp="1"/>
          </p:cNvSpPr>
          <p:nvPr>
            <p:ph type="title"/>
          </p:nvPr>
        </p:nvSpPr>
        <p:spPr>
          <a:xfrm>
            <a:off x="1066800" y="116482"/>
            <a:ext cx="10058400" cy="1839909"/>
          </a:xfrm>
        </p:spPr>
        <p:txBody>
          <a:bodyPr>
            <a:normAutofit/>
          </a:bodyPr>
          <a:lstStyle/>
          <a:p>
            <a:pPr algn="ctr">
              <a:lnSpc>
                <a:spcPct val="100000"/>
              </a:lnSpc>
            </a:pPr>
            <a:r>
              <a:rPr lang="en-US" sz="4400" b="1" dirty="0"/>
              <a:t>Designed My Own </a:t>
            </a:r>
            <a:br>
              <a:rPr lang="en-US" sz="4400" b="1" dirty="0"/>
            </a:br>
            <a:r>
              <a:rPr lang="en-US" sz="4400" b="1" dirty="0"/>
              <a:t>Coaching Model…</a:t>
            </a:r>
          </a:p>
        </p:txBody>
      </p:sp>
      <p:sp>
        <p:nvSpPr>
          <p:cNvPr id="3" name="Content Placeholder 2">
            <a:extLst>
              <a:ext uri="{FF2B5EF4-FFF2-40B4-BE49-F238E27FC236}">
                <a16:creationId xmlns:a16="http://schemas.microsoft.com/office/drawing/2014/main" id="{3584C1A5-839C-4424-A5BC-3CFB05884FD8}"/>
              </a:ext>
            </a:extLst>
          </p:cNvPr>
          <p:cNvSpPr>
            <a:spLocks noGrp="1"/>
          </p:cNvSpPr>
          <p:nvPr>
            <p:ph idx="1"/>
          </p:nvPr>
        </p:nvSpPr>
        <p:spPr>
          <a:xfrm>
            <a:off x="1097280" y="2227152"/>
            <a:ext cx="10058400" cy="3760891"/>
          </a:xfrm>
        </p:spPr>
        <p:txBody>
          <a:bodyPr>
            <a:normAutofit/>
          </a:bodyPr>
          <a:lstStyle/>
          <a:p>
            <a:pPr algn="ctr"/>
            <a:r>
              <a:rPr lang="en-US" sz="3200" b="1" dirty="0"/>
              <a:t>Until I finally discovered the perfect mix of training and coaching access such that clients get the best level of training, the right mix of self-study and the right level of access that’s both manageable for the coach and ideal for the client</a:t>
            </a:r>
          </a:p>
        </p:txBody>
      </p:sp>
    </p:spTree>
    <p:extLst>
      <p:ext uri="{BB962C8B-B14F-4D97-AF65-F5344CB8AC3E}">
        <p14:creationId xmlns:p14="http://schemas.microsoft.com/office/powerpoint/2010/main" val="128051280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erson riding a snowboard down a snow covered slope&#10;&#10;Description automatically generated">
            <a:extLst>
              <a:ext uri="{FF2B5EF4-FFF2-40B4-BE49-F238E27FC236}">
                <a16:creationId xmlns:a16="http://schemas.microsoft.com/office/drawing/2014/main" id="{75AFB3B6-7342-4B3E-A507-4C6843637EC8}"/>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8529320" y="27442"/>
            <a:ext cx="3662680" cy="3401558"/>
          </a:xfrm>
          <a:custGeom>
            <a:avLst/>
            <a:gdLst/>
            <a:ahLst/>
            <a:cxnLst/>
            <a:rect l="l" t="t" r="r" b="b"/>
            <a:pathLst>
              <a:path w="3662680" h="3401568">
                <a:moveTo>
                  <a:pt x="0" y="0"/>
                </a:moveTo>
                <a:lnTo>
                  <a:pt x="3662680" y="0"/>
                </a:lnTo>
                <a:lnTo>
                  <a:pt x="3662680" y="3401568"/>
                </a:lnTo>
                <a:lnTo>
                  <a:pt x="774527" y="3401568"/>
                </a:lnTo>
                <a:lnTo>
                  <a:pt x="769892" y="3133175"/>
                </a:lnTo>
                <a:cubicBezTo>
                  <a:pt x="732577" y="2055441"/>
                  <a:pt x="492520" y="1056020"/>
                  <a:pt x="104445" y="215033"/>
                </a:cubicBezTo>
                <a:close/>
              </a:path>
            </a:pathLst>
          </a:custGeom>
        </p:spPr>
      </p:pic>
      <p:pic>
        <p:nvPicPr>
          <p:cNvPr id="8" name="Picture 7" descr="A tree with a mountain in the snow&#10;&#10;Description automatically generated">
            <a:extLst>
              <a:ext uri="{FF2B5EF4-FFF2-40B4-BE49-F238E27FC236}">
                <a16:creationId xmlns:a16="http://schemas.microsoft.com/office/drawing/2014/main" id="{3E225801-05CE-41AC-8FCB-0CFD9941A205}"/>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168354" y="37075"/>
            <a:ext cx="4118110" cy="3401558"/>
          </a:xfrm>
          <a:custGeom>
            <a:avLst/>
            <a:gdLst/>
            <a:ahLst/>
            <a:cxnLst/>
            <a:rect l="l" t="t" r="r" b="b"/>
            <a:pathLst>
              <a:path w="4118110" h="3401568">
                <a:moveTo>
                  <a:pt x="0" y="0"/>
                </a:moveTo>
                <a:lnTo>
                  <a:pt x="3343575" y="0"/>
                </a:lnTo>
                <a:lnTo>
                  <a:pt x="3448028" y="215050"/>
                </a:lnTo>
                <a:cubicBezTo>
                  <a:pt x="3836103" y="1056037"/>
                  <a:pt x="4076161" y="2055458"/>
                  <a:pt x="4113475" y="3133192"/>
                </a:cubicBezTo>
                <a:lnTo>
                  <a:pt x="4118110" y="3401568"/>
                </a:lnTo>
                <a:lnTo>
                  <a:pt x="801224" y="3401568"/>
                </a:lnTo>
                <a:lnTo>
                  <a:pt x="797493" y="3185579"/>
                </a:lnTo>
                <a:cubicBezTo>
                  <a:pt x="756786" y="2009870"/>
                  <a:pt x="474799" y="927359"/>
                  <a:pt x="22579" y="42066"/>
                </a:cubicBezTo>
                <a:close/>
              </a:path>
            </a:pathLst>
          </a:custGeom>
        </p:spPr>
      </p:pic>
      <p:pic>
        <p:nvPicPr>
          <p:cNvPr id="5" name="Picture 4" descr="A pool of water&#10;&#10;Description automatically generated">
            <a:extLst>
              <a:ext uri="{FF2B5EF4-FFF2-40B4-BE49-F238E27FC236}">
                <a16:creationId xmlns:a16="http://schemas.microsoft.com/office/drawing/2014/main" id="{6CF79F37-483C-41CF-9726-6E693A0B5797}"/>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5168354" y="3483864"/>
            <a:ext cx="7023646" cy="3401568"/>
          </a:xfrm>
          <a:custGeom>
            <a:avLst/>
            <a:gdLst/>
            <a:ahLst/>
            <a:cxnLst/>
            <a:rect l="l" t="t" r="r" b="b"/>
            <a:pathLst>
              <a:path w="7023646" h="3401568">
                <a:moveTo>
                  <a:pt x="749132" y="0"/>
                </a:moveTo>
                <a:lnTo>
                  <a:pt x="7023646" y="0"/>
                </a:lnTo>
                <a:lnTo>
                  <a:pt x="7023646" y="3401568"/>
                </a:lnTo>
                <a:lnTo>
                  <a:pt x="0" y="3401568"/>
                </a:lnTo>
                <a:lnTo>
                  <a:pt x="79008" y="3238906"/>
                </a:lnTo>
                <a:cubicBezTo>
                  <a:pt x="502362" y="2321466"/>
                  <a:pt x="749563" y="1215476"/>
                  <a:pt x="749563" y="24956"/>
                </a:cubicBezTo>
                <a:close/>
              </a:path>
            </a:pathLst>
          </a:custGeom>
        </p:spPr>
      </p:pic>
      <p:sp>
        <p:nvSpPr>
          <p:cNvPr id="3" name="TextBox 2">
            <a:extLst>
              <a:ext uri="{FF2B5EF4-FFF2-40B4-BE49-F238E27FC236}">
                <a16:creationId xmlns:a16="http://schemas.microsoft.com/office/drawing/2014/main" id="{0FC8DBA9-76C7-4FA5-A7C2-3FE303926F93}"/>
              </a:ext>
            </a:extLst>
          </p:cNvPr>
          <p:cNvSpPr txBox="1"/>
          <p:nvPr/>
        </p:nvSpPr>
        <p:spPr>
          <a:xfrm>
            <a:off x="320379" y="604698"/>
            <a:ext cx="5020056" cy="2770632"/>
          </a:xfrm>
          <a:prstGeom prst="rect">
            <a:avLst/>
          </a:prstGeom>
        </p:spPr>
        <p:txBody>
          <a:bodyPr vert="horz" lIns="91440" tIns="45720" rIns="91440" bIns="45720" rtlCol="0" anchor="b">
            <a:normAutofit/>
          </a:bodyPr>
          <a:lstStyle/>
          <a:p>
            <a:pPr>
              <a:lnSpc>
                <a:spcPct val="90000"/>
              </a:lnSpc>
              <a:spcBef>
                <a:spcPct val="0"/>
              </a:spcBef>
              <a:spcAft>
                <a:spcPts val="422"/>
              </a:spcAft>
              <a:defRPr/>
            </a:pPr>
            <a:r>
              <a:rPr lang="en-US" sz="4600" kern="1200">
                <a:solidFill>
                  <a:schemeClr val="tx1"/>
                </a:solidFill>
                <a:latin typeface="+mj-lt"/>
                <a:ea typeface="+mj-ea"/>
                <a:cs typeface="+mj-cs"/>
                <a:sym typeface="Gill Sans" charset="0"/>
              </a:rPr>
              <a:t>Question for you:</a:t>
            </a:r>
          </a:p>
        </p:txBody>
      </p:sp>
      <p:sp>
        <p:nvSpPr>
          <p:cNvPr id="51" name="TextBox 50">
            <a:extLst>
              <a:ext uri="{FF2B5EF4-FFF2-40B4-BE49-F238E27FC236}">
                <a16:creationId xmlns:a16="http://schemas.microsoft.com/office/drawing/2014/main" id="{07BFC035-572D-2249-BDFA-2AF70A496A7F}"/>
              </a:ext>
            </a:extLst>
          </p:cNvPr>
          <p:cNvSpPr txBox="1"/>
          <p:nvPr/>
        </p:nvSpPr>
        <p:spPr>
          <a:xfrm>
            <a:off x="7979053" y="2895757"/>
            <a:ext cx="3053572" cy="3401558"/>
          </a:xfrm>
          <a:prstGeom prst="rect">
            <a:avLst/>
          </a:prstGeom>
        </p:spPr>
        <p:txBody>
          <a:bodyPr vert="horz" lIns="91440" tIns="45720" rIns="91440" bIns="45720" rtlCol="0" anchor="b">
            <a:normAutofit/>
          </a:bodyPr>
          <a:lstStyle/>
          <a:p>
            <a:pPr algn="r">
              <a:lnSpc>
                <a:spcPct val="90000"/>
              </a:lnSpc>
              <a:spcBef>
                <a:spcPct val="0"/>
              </a:spcBef>
              <a:spcAft>
                <a:spcPts val="422"/>
              </a:spcAft>
              <a:defRPr/>
            </a:pPr>
            <a:endParaRPr lang="en-US" sz="4400" kern="1200">
              <a:solidFill>
                <a:schemeClr val="tx1"/>
              </a:solidFill>
              <a:latin typeface="+mj-lt"/>
              <a:ea typeface="+mj-ea"/>
              <a:cs typeface="+mj-cs"/>
              <a:sym typeface="Gill Sans" charset="0"/>
            </a:endParaRPr>
          </a:p>
        </p:txBody>
      </p:sp>
      <p:sp>
        <p:nvSpPr>
          <p:cNvPr id="14" name="TextBox 13">
            <a:extLst>
              <a:ext uri="{FF2B5EF4-FFF2-40B4-BE49-F238E27FC236}">
                <a16:creationId xmlns:a16="http://schemas.microsoft.com/office/drawing/2014/main" id="{0CDE2B4F-A871-DE45-93B1-A20AB369B30B}"/>
              </a:ext>
            </a:extLst>
          </p:cNvPr>
          <p:cNvSpPr txBox="1"/>
          <p:nvPr/>
        </p:nvSpPr>
        <p:spPr>
          <a:xfrm>
            <a:off x="1744133" y="4233333"/>
            <a:ext cx="184731" cy="369332"/>
          </a:xfrm>
          <a:prstGeom prst="rect">
            <a:avLst/>
          </a:prstGeom>
          <a:noFill/>
        </p:spPr>
        <p:txBody>
          <a:bodyPr wrap="none" rtlCol="0">
            <a:spAutoFit/>
          </a:bodyPr>
          <a:lstStyle/>
          <a:p>
            <a:endParaRPr lang="en-US"/>
          </a:p>
        </p:txBody>
      </p:sp>
      <p:sp>
        <p:nvSpPr>
          <p:cNvPr id="52" name="TextBox 51">
            <a:extLst>
              <a:ext uri="{FF2B5EF4-FFF2-40B4-BE49-F238E27FC236}">
                <a16:creationId xmlns:a16="http://schemas.microsoft.com/office/drawing/2014/main" id="{4749C2F1-1DF4-3D48-BF7E-C8ADD4BAC306}"/>
              </a:ext>
            </a:extLst>
          </p:cNvPr>
          <p:cNvSpPr txBox="1"/>
          <p:nvPr/>
        </p:nvSpPr>
        <p:spPr>
          <a:xfrm>
            <a:off x="374820" y="3834115"/>
            <a:ext cx="5020056" cy="2770632"/>
          </a:xfrm>
          <a:prstGeom prst="rect">
            <a:avLst/>
          </a:prstGeom>
        </p:spPr>
        <p:txBody>
          <a:bodyPr vert="horz" lIns="91440" tIns="45720" rIns="91440" bIns="45720" rtlCol="0" anchor="b">
            <a:normAutofit/>
          </a:bodyPr>
          <a:lstStyle/>
          <a:p>
            <a:pPr>
              <a:lnSpc>
                <a:spcPct val="90000"/>
              </a:lnSpc>
              <a:spcBef>
                <a:spcPct val="0"/>
              </a:spcBef>
              <a:spcAft>
                <a:spcPts val="422"/>
              </a:spcAft>
              <a:defRPr/>
            </a:pPr>
            <a:r>
              <a:rPr lang="en-US" sz="2500" kern="1200">
                <a:solidFill>
                  <a:schemeClr val="tx1"/>
                </a:solidFill>
                <a:latin typeface="+mj-lt"/>
                <a:ea typeface="+mj-ea"/>
                <a:cs typeface="+mj-cs"/>
                <a:sym typeface="Gill Sans" charset="0"/>
              </a:rPr>
              <a:t>Do you want to have a solid business where clients can get help 24-7 but it’s set and forget except for a weekly Q and A call?</a:t>
            </a:r>
          </a:p>
          <a:p>
            <a:pPr>
              <a:lnSpc>
                <a:spcPct val="90000"/>
              </a:lnSpc>
              <a:spcBef>
                <a:spcPct val="0"/>
              </a:spcBef>
              <a:spcAft>
                <a:spcPts val="422"/>
              </a:spcAft>
              <a:defRPr/>
            </a:pPr>
            <a:endParaRPr lang="en-US" sz="2500">
              <a:latin typeface="+mj-lt"/>
              <a:ea typeface="+mj-ea"/>
              <a:cs typeface="+mj-cs"/>
              <a:sym typeface="Gill Sans" charset="0"/>
            </a:endParaRPr>
          </a:p>
          <a:p>
            <a:pPr>
              <a:lnSpc>
                <a:spcPct val="90000"/>
              </a:lnSpc>
              <a:spcBef>
                <a:spcPct val="0"/>
              </a:spcBef>
              <a:spcAft>
                <a:spcPts val="422"/>
              </a:spcAft>
              <a:defRPr/>
            </a:pPr>
            <a:r>
              <a:rPr lang="en-US" sz="2500" kern="1200">
                <a:solidFill>
                  <a:schemeClr val="tx1"/>
                </a:solidFill>
                <a:latin typeface="+mj-lt"/>
                <a:ea typeface="+mj-ea"/>
                <a:cs typeface="+mj-cs"/>
                <a:sym typeface="Gill Sans" charset="0"/>
              </a:rPr>
              <a:t> </a:t>
            </a:r>
          </a:p>
        </p:txBody>
      </p:sp>
    </p:spTree>
    <p:extLst>
      <p:ext uri="{BB962C8B-B14F-4D97-AF65-F5344CB8AC3E}">
        <p14:creationId xmlns:p14="http://schemas.microsoft.com/office/powerpoint/2010/main" val="101939910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224F35-F02B-446E-9342-128301310D31}"/>
              </a:ext>
            </a:extLst>
          </p:cNvPr>
          <p:cNvSpPr>
            <a:spLocks noGrp="1"/>
          </p:cNvSpPr>
          <p:nvPr>
            <p:ph type="title"/>
          </p:nvPr>
        </p:nvSpPr>
        <p:spPr>
          <a:xfrm>
            <a:off x="1066800" y="116482"/>
            <a:ext cx="10058400" cy="1839909"/>
          </a:xfrm>
        </p:spPr>
        <p:txBody>
          <a:bodyPr>
            <a:normAutofit/>
          </a:bodyPr>
          <a:lstStyle/>
          <a:p>
            <a:pPr algn="ctr">
              <a:lnSpc>
                <a:spcPct val="100000"/>
              </a:lnSpc>
            </a:pPr>
            <a:r>
              <a:rPr lang="en-US" sz="4400" b="1" dirty="0"/>
              <a:t>Introducing the:</a:t>
            </a:r>
            <a:br>
              <a:rPr lang="en-US" sz="4400" b="1" dirty="0"/>
            </a:br>
            <a:r>
              <a:rPr lang="en-US" sz="4400" b="1" dirty="0"/>
              <a:t>Coaching Membership </a:t>
            </a:r>
          </a:p>
        </p:txBody>
      </p:sp>
      <p:sp>
        <p:nvSpPr>
          <p:cNvPr id="3" name="Content Placeholder 2">
            <a:extLst>
              <a:ext uri="{FF2B5EF4-FFF2-40B4-BE49-F238E27FC236}">
                <a16:creationId xmlns:a16="http://schemas.microsoft.com/office/drawing/2014/main" id="{3584C1A5-839C-4424-A5BC-3CFB05884FD8}"/>
              </a:ext>
            </a:extLst>
          </p:cNvPr>
          <p:cNvSpPr>
            <a:spLocks noGrp="1"/>
          </p:cNvSpPr>
          <p:nvPr>
            <p:ph idx="1"/>
          </p:nvPr>
        </p:nvSpPr>
        <p:spPr>
          <a:xfrm>
            <a:off x="1097280" y="2227152"/>
            <a:ext cx="10058400" cy="3760891"/>
          </a:xfrm>
        </p:spPr>
        <p:txBody>
          <a:bodyPr>
            <a:normAutofit lnSpcReduction="10000"/>
          </a:bodyPr>
          <a:lstStyle/>
          <a:p>
            <a:pPr algn="ctr"/>
            <a:r>
              <a:rPr lang="en-US" sz="3200" b="1" dirty="0"/>
              <a:t>The Coaching Membership system I discovered gives access to core, step by step training on a site membership (much like stand alone memberships you’ve seen in the past)</a:t>
            </a:r>
          </a:p>
          <a:p>
            <a:pPr algn="ctr"/>
            <a:r>
              <a:rPr lang="en-US" sz="3200" b="1" dirty="0"/>
              <a:t>PLUS</a:t>
            </a:r>
          </a:p>
          <a:p>
            <a:pPr algn="ctr"/>
            <a:r>
              <a:rPr lang="en-US" sz="3200" b="1" dirty="0"/>
              <a:t>Adds a Weekly Coaching call where client members can attend where you the coach answers questions and guides the clients.</a:t>
            </a:r>
          </a:p>
        </p:txBody>
      </p:sp>
    </p:spTree>
    <p:extLst>
      <p:ext uri="{BB962C8B-B14F-4D97-AF65-F5344CB8AC3E}">
        <p14:creationId xmlns:p14="http://schemas.microsoft.com/office/powerpoint/2010/main" val="42796556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224F35-F02B-446E-9342-128301310D31}"/>
              </a:ext>
            </a:extLst>
          </p:cNvPr>
          <p:cNvSpPr>
            <a:spLocks noGrp="1"/>
          </p:cNvSpPr>
          <p:nvPr>
            <p:ph type="title"/>
          </p:nvPr>
        </p:nvSpPr>
        <p:spPr>
          <a:xfrm>
            <a:off x="1066800" y="116482"/>
            <a:ext cx="10058400" cy="1839909"/>
          </a:xfrm>
        </p:spPr>
        <p:txBody>
          <a:bodyPr>
            <a:normAutofit/>
          </a:bodyPr>
          <a:lstStyle/>
          <a:p>
            <a:pPr algn="ctr">
              <a:lnSpc>
                <a:spcPct val="100000"/>
              </a:lnSpc>
            </a:pPr>
            <a:r>
              <a:rPr lang="en-US" sz="4400" b="1" dirty="0"/>
              <a:t>Introducing the:</a:t>
            </a:r>
            <a:br>
              <a:rPr lang="en-US" sz="4400" b="1" dirty="0"/>
            </a:br>
            <a:r>
              <a:rPr lang="en-US" sz="4400" b="1" dirty="0"/>
              <a:t>Coaching Membership </a:t>
            </a:r>
          </a:p>
        </p:txBody>
      </p:sp>
      <p:sp>
        <p:nvSpPr>
          <p:cNvPr id="3" name="Content Placeholder 2">
            <a:extLst>
              <a:ext uri="{FF2B5EF4-FFF2-40B4-BE49-F238E27FC236}">
                <a16:creationId xmlns:a16="http://schemas.microsoft.com/office/drawing/2014/main" id="{3584C1A5-839C-4424-A5BC-3CFB05884FD8}"/>
              </a:ext>
            </a:extLst>
          </p:cNvPr>
          <p:cNvSpPr>
            <a:spLocks noGrp="1"/>
          </p:cNvSpPr>
          <p:nvPr>
            <p:ph idx="1"/>
          </p:nvPr>
        </p:nvSpPr>
        <p:spPr>
          <a:xfrm>
            <a:off x="1097280" y="2227152"/>
            <a:ext cx="10058400" cy="3760891"/>
          </a:xfrm>
        </p:spPr>
        <p:txBody>
          <a:bodyPr>
            <a:normAutofit/>
          </a:bodyPr>
          <a:lstStyle/>
          <a:p>
            <a:pPr algn="ctr"/>
            <a:r>
              <a:rPr lang="en-US" sz="3200" b="1" dirty="0"/>
              <a:t>In short, a Membership for training and lessons</a:t>
            </a:r>
          </a:p>
          <a:p>
            <a:pPr algn="ctr"/>
            <a:r>
              <a:rPr lang="en-US" sz="3200" b="1" dirty="0"/>
              <a:t>PLUS</a:t>
            </a:r>
          </a:p>
          <a:p>
            <a:pPr algn="ctr"/>
            <a:r>
              <a:rPr lang="en-US" sz="3200" b="1" dirty="0"/>
              <a:t>A Weekly Coaching Call (like on zoom) </a:t>
            </a:r>
          </a:p>
          <a:p>
            <a:pPr algn="ctr"/>
            <a:r>
              <a:rPr lang="en-US" sz="3200" b="1" dirty="0"/>
              <a:t>For coaching and personalized help</a:t>
            </a:r>
          </a:p>
        </p:txBody>
      </p:sp>
    </p:spTree>
    <p:extLst>
      <p:ext uri="{BB962C8B-B14F-4D97-AF65-F5344CB8AC3E}">
        <p14:creationId xmlns:p14="http://schemas.microsoft.com/office/powerpoint/2010/main" val="200638485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224F35-F02B-446E-9342-128301310D31}"/>
              </a:ext>
            </a:extLst>
          </p:cNvPr>
          <p:cNvSpPr>
            <a:spLocks noGrp="1"/>
          </p:cNvSpPr>
          <p:nvPr>
            <p:ph type="title"/>
          </p:nvPr>
        </p:nvSpPr>
        <p:spPr>
          <a:xfrm>
            <a:off x="1066800" y="116482"/>
            <a:ext cx="10058400" cy="1839909"/>
          </a:xfrm>
        </p:spPr>
        <p:txBody>
          <a:bodyPr>
            <a:normAutofit/>
          </a:bodyPr>
          <a:lstStyle/>
          <a:p>
            <a:pPr algn="ctr">
              <a:lnSpc>
                <a:spcPct val="100000"/>
              </a:lnSpc>
            </a:pPr>
            <a:r>
              <a:rPr lang="en-US" sz="4400" b="1" dirty="0"/>
              <a:t>Introducing the:</a:t>
            </a:r>
            <a:br>
              <a:rPr lang="en-US" sz="4400" b="1" dirty="0"/>
            </a:br>
            <a:r>
              <a:rPr lang="en-US" sz="4400" b="1" dirty="0"/>
              <a:t>Coaching Membership </a:t>
            </a:r>
          </a:p>
        </p:txBody>
      </p:sp>
      <p:sp>
        <p:nvSpPr>
          <p:cNvPr id="3" name="Content Placeholder 2">
            <a:extLst>
              <a:ext uri="{FF2B5EF4-FFF2-40B4-BE49-F238E27FC236}">
                <a16:creationId xmlns:a16="http://schemas.microsoft.com/office/drawing/2014/main" id="{3584C1A5-839C-4424-A5BC-3CFB05884FD8}"/>
              </a:ext>
            </a:extLst>
          </p:cNvPr>
          <p:cNvSpPr>
            <a:spLocks noGrp="1"/>
          </p:cNvSpPr>
          <p:nvPr>
            <p:ph idx="1"/>
          </p:nvPr>
        </p:nvSpPr>
        <p:spPr>
          <a:xfrm>
            <a:off x="1097280" y="2227152"/>
            <a:ext cx="10058400" cy="3760891"/>
          </a:xfrm>
        </p:spPr>
        <p:txBody>
          <a:bodyPr>
            <a:normAutofit/>
          </a:bodyPr>
          <a:lstStyle/>
          <a:p>
            <a:pPr algn="ctr"/>
            <a:r>
              <a:rPr lang="en-US" sz="3200" b="1" dirty="0"/>
              <a:t>I’ll tell you all about how it works in just a moment . . . </a:t>
            </a:r>
          </a:p>
        </p:txBody>
      </p:sp>
    </p:spTree>
    <p:extLst>
      <p:ext uri="{BB962C8B-B14F-4D97-AF65-F5344CB8AC3E}">
        <p14:creationId xmlns:p14="http://schemas.microsoft.com/office/powerpoint/2010/main" val="107194759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4D568A-9DCE-4DDC-B07D-675E680519B7}"/>
              </a:ext>
            </a:extLst>
          </p:cNvPr>
          <p:cNvSpPr>
            <a:spLocks noGrp="1"/>
          </p:cNvSpPr>
          <p:nvPr>
            <p:ph type="title"/>
          </p:nvPr>
        </p:nvSpPr>
        <p:spPr>
          <a:xfrm>
            <a:off x="1251660" y="2108201"/>
            <a:ext cx="10058400" cy="3572752"/>
          </a:xfrm>
        </p:spPr>
        <p:txBody>
          <a:bodyPr>
            <a:normAutofit fontScale="90000"/>
          </a:bodyPr>
          <a:lstStyle/>
          <a:p>
            <a:pPr algn="ctr"/>
            <a:r>
              <a:rPr lang="en-US" dirty="0"/>
              <a:t>The Coaching Membership Model</a:t>
            </a:r>
            <a:br>
              <a:rPr lang="en-US" dirty="0"/>
            </a:br>
            <a:br>
              <a:rPr lang="en-US" dirty="0"/>
            </a:br>
            <a:r>
              <a:rPr lang="en-US" dirty="0"/>
              <a:t>has completely changed things for me . . .</a:t>
            </a:r>
            <a:br>
              <a:rPr lang="en-US" dirty="0"/>
            </a:br>
            <a:br>
              <a:rPr lang="en-US" dirty="0"/>
            </a:br>
            <a:r>
              <a:rPr lang="en-US" sz="4800" dirty="0">
                <a:solidFill>
                  <a:schemeClr val="tx1"/>
                </a:solidFill>
              </a:rPr>
              <a:t>I went from totally inundated with clients and requests and emails and phone calls . . .</a:t>
            </a:r>
            <a:endParaRPr lang="en-US" dirty="0"/>
          </a:p>
        </p:txBody>
      </p:sp>
    </p:spTree>
    <p:extLst>
      <p:ext uri="{BB962C8B-B14F-4D97-AF65-F5344CB8AC3E}">
        <p14:creationId xmlns:p14="http://schemas.microsoft.com/office/powerpoint/2010/main" val="304089953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4D568A-9DCE-4DDC-B07D-675E680519B7}"/>
              </a:ext>
            </a:extLst>
          </p:cNvPr>
          <p:cNvSpPr>
            <a:spLocks noGrp="1"/>
          </p:cNvSpPr>
          <p:nvPr>
            <p:ph type="title"/>
          </p:nvPr>
        </p:nvSpPr>
        <p:spPr>
          <a:xfrm>
            <a:off x="1219576" y="2076117"/>
            <a:ext cx="10058400" cy="3903493"/>
          </a:xfrm>
        </p:spPr>
        <p:txBody>
          <a:bodyPr>
            <a:normAutofit fontScale="90000"/>
          </a:bodyPr>
          <a:lstStyle/>
          <a:p>
            <a:r>
              <a:rPr lang="en-US" sz="4800" dirty="0">
                <a:solidFill>
                  <a:schemeClr val="tx1"/>
                </a:solidFill>
              </a:rPr>
              <a:t>To an amazing level of freedom in my life . . .</a:t>
            </a:r>
            <a:br>
              <a:rPr lang="en-US" sz="4800" dirty="0">
                <a:solidFill>
                  <a:schemeClr val="tx1"/>
                </a:solidFill>
              </a:rPr>
            </a:br>
            <a:br>
              <a:rPr lang="en-US" sz="4800" dirty="0">
                <a:solidFill>
                  <a:schemeClr val="tx1"/>
                </a:solidFill>
              </a:rPr>
            </a:br>
            <a:br>
              <a:rPr lang="en-US" sz="4800" dirty="0">
                <a:solidFill>
                  <a:schemeClr val="tx1"/>
                </a:solidFill>
              </a:rPr>
            </a:br>
            <a:r>
              <a:rPr lang="en-US" sz="4800" dirty="0">
                <a:solidFill>
                  <a:schemeClr val="tx1"/>
                </a:solidFill>
              </a:rPr>
              <a:t> Literally being able to help 100s of clients, give them great training I don’t have to re-teach for each client – PLUS have all my clients meeting ME during office hours, instead of whenever they feel like they need help. . . </a:t>
            </a:r>
            <a:endParaRPr lang="en-US" dirty="0"/>
          </a:p>
        </p:txBody>
      </p:sp>
    </p:spTree>
    <p:extLst>
      <p:ext uri="{BB962C8B-B14F-4D97-AF65-F5344CB8AC3E}">
        <p14:creationId xmlns:p14="http://schemas.microsoft.com/office/powerpoint/2010/main" val="199641274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F5FADA66-EFBE-0C4E-9E21-9D617FB93E6E}"/>
              </a:ext>
            </a:extLst>
          </p:cNvPr>
          <p:cNvSpPr>
            <a:spLocks noGrp="1"/>
          </p:cNvSpPr>
          <p:nvPr>
            <p:ph type="subTitle" idx="1"/>
          </p:nvPr>
        </p:nvSpPr>
        <p:spPr>
          <a:xfrm>
            <a:off x="2344415" y="1360661"/>
            <a:ext cx="6858000" cy="3777258"/>
          </a:xfrm>
        </p:spPr>
        <p:txBody>
          <a:bodyPr>
            <a:normAutofit/>
          </a:bodyPr>
          <a:lstStyle/>
          <a:p>
            <a:pPr eaLnBrk="1" hangingPunct="1">
              <a:defRPr/>
            </a:pPr>
            <a:r>
              <a:rPr lang="en-US" sz="3600">
                <a:solidFill>
                  <a:srgbClr val="1871F3"/>
                </a:solidFill>
              </a:rPr>
              <a:t>What would that mean for you?</a:t>
            </a:r>
          </a:p>
          <a:p>
            <a:pPr eaLnBrk="1" hangingPunct="1">
              <a:defRPr/>
            </a:pPr>
            <a:endParaRPr lang="en-US"/>
          </a:p>
          <a:p>
            <a:pPr eaLnBrk="1" hangingPunct="1">
              <a:defRPr/>
            </a:pPr>
            <a:endParaRPr lang="en-US"/>
          </a:p>
          <a:p>
            <a:pPr algn="l" eaLnBrk="1" hangingPunct="1">
              <a:defRPr/>
            </a:pPr>
            <a:r>
              <a:rPr lang="en-US" sz="2700"/>
              <a:t>What would it mean for you to have that income stream . . . Monthly coaching clients, paying like clockwork, month after month after month?</a:t>
            </a:r>
          </a:p>
        </p:txBody>
      </p:sp>
    </p:spTree>
    <p:extLst>
      <p:ext uri="{BB962C8B-B14F-4D97-AF65-F5344CB8AC3E}">
        <p14:creationId xmlns:p14="http://schemas.microsoft.com/office/powerpoint/2010/main" val="328598019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91560AC-93DF-B943-914D-4BB3950C919F}"/>
              </a:ext>
            </a:extLst>
          </p:cNvPr>
          <p:cNvSpPr>
            <a:spLocks noGrp="1"/>
          </p:cNvSpPr>
          <p:nvPr>
            <p:ph type="subTitle" idx="1"/>
          </p:nvPr>
        </p:nvSpPr>
        <p:spPr>
          <a:xfrm>
            <a:off x="2344415" y="1360661"/>
            <a:ext cx="6858000" cy="3777258"/>
          </a:xfrm>
        </p:spPr>
        <p:txBody>
          <a:bodyPr>
            <a:normAutofit/>
          </a:bodyPr>
          <a:lstStyle/>
          <a:p>
            <a:pPr eaLnBrk="1" hangingPunct="1">
              <a:defRPr/>
            </a:pPr>
            <a:r>
              <a:rPr lang="en-US" sz="3600">
                <a:solidFill>
                  <a:srgbClr val="1871F3"/>
                </a:solidFill>
              </a:rPr>
              <a:t>What would that mean for you?</a:t>
            </a:r>
          </a:p>
          <a:p>
            <a:pPr eaLnBrk="1" hangingPunct="1">
              <a:defRPr/>
            </a:pPr>
            <a:endParaRPr lang="en-US"/>
          </a:p>
          <a:p>
            <a:pPr eaLnBrk="1" hangingPunct="1">
              <a:defRPr/>
            </a:pPr>
            <a:endParaRPr lang="en-US"/>
          </a:p>
          <a:p>
            <a:pPr algn="l" eaLnBrk="1" hangingPunct="1">
              <a:defRPr/>
            </a:pPr>
            <a:r>
              <a:rPr lang="en-US" sz="2700"/>
              <a:t>What would it mean for you to have that income stream . . . Monthly coaching clients, paying like clockwork, month after month after month?</a:t>
            </a:r>
          </a:p>
        </p:txBody>
      </p:sp>
    </p:spTree>
    <p:extLst>
      <p:ext uri="{BB962C8B-B14F-4D97-AF65-F5344CB8AC3E}">
        <p14:creationId xmlns:p14="http://schemas.microsoft.com/office/powerpoint/2010/main" val="370569487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370BBB00-8985-AB4C-B1A3-C510A1817ED4}"/>
              </a:ext>
            </a:extLst>
          </p:cNvPr>
          <p:cNvSpPr>
            <a:spLocks noGrp="1"/>
          </p:cNvSpPr>
          <p:nvPr>
            <p:ph type="subTitle" idx="1"/>
          </p:nvPr>
        </p:nvSpPr>
        <p:spPr>
          <a:xfrm>
            <a:off x="2344415" y="1360661"/>
            <a:ext cx="6858000" cy="3777258"/>
          </a:xfrm>
        </p:spPr>
        <p:txBody>
          <a:bodyPr>
            <a:normAutofit/>
          </a:bodyPr>
          <a:lstStyle/>
          <a:p>
            <a:pPr eaLnBrk="1" hangingPunct="1">
              <a:defRPr/>
            </a:pPr>
            <a:r>
              <a:rPr lang="en-US" sz="3600">
                <a:solidFill>
                  <a:srgbClr val="1871F3"/>
                </a:solidFill>
              </a:rPr>
              <a:t>To be able to change lives </a:t>
            </a:r>
            <a:br>
              <a:rPr lang="en-US" sz="3600">
                <a:solidFill>
                  <a:srgbClr val="1871F3"/>
                </a:solidFill>
              </a:rPr>
            </a:br>
            <a:br>
              <a:rPr lang="en-US" sz="3600">
                <a:solidFill>
                  <a:srgbClr val="1871F3"/>
                </a:solidFill>
              </a:rPr>
            </a:br>
            <a:endParaRPr lang="en-US" sz="3600">
              <a:solidFill>
                <a:srgbClr val="1871F3"/>
              </a:solidFill>
            </a:endParaRPr>
          </a:p>
          <a:p>
            <a:pPr eaLnBrk="1" hangingPunct="1">
              <a:defRPr/>
            </a:pPr>
            <a:endParaRPr lang="en-US"/>
          </a:p>
          <a:p>
            <a:pPr eaLnBrk="1" hangingPunct="1">
              <a:defRPr/>
            </a:pPr>
            <a:endParaRPr lang="en-US"/>
          </a:p>
        </p:txBody>
      </p:sp>
    </p:spTree>
    <p:extLst>
      <p:ext uri="{BB962C8B-B14F-4D97-AF65-F5344CB8AC3E}">
        <p14:creationId xmlns:p14="http://schemas.microsoft.com/office/powerpoint/2010/main" val="203269886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A08426CE-25C9-EA4E-9DB1-84C0359F7DED}"/>
              </a:ext>
            </a:extLst>
          </p:cNvPr>
          <p:cNvSpPr>
            <a:spLocks noGrp="1"/>
          </p:cNvSpPr>
          <p:nvPr>
            <p:ph type="subTitle" idx="1"/>
          </p:nvPr>
        </p:nvSpPr>
        <p:spPr>
          <a:xfrm>
            <a:off x="2344415" y="1360661"/>
            <a:ext cx="6858000" cy="3777258"/>
          </a:xfrm>
        </p:spPr>
        <p:txBody>
          <a:bodyPr>
            <a:normAutofit lnSpcReduction="10000"/>
          </a:bodyPr>
          <a:lstStyle/>
          <a:p>
            <a:pPr eaLnBrk="1" hangingPunct="1">
              <a:defRPr/>
            </a:pPr>
            <a:r>
              <a:rPr lang="en-US" sz="3600">
                <a:solidFill>
                  <a:srgbClr val="1871F3"/>
                </a:solidFill>
              </a:rPr>
              <a:t>To be able to change lives </a:t>
            </a:r>
          </a:p>
          <a:p>
            <a:pPr eaLnBrk="1" hangingPunct="1">
              <a:defRPr/>
            </a:pPr>
            <a:endParaRPr lang="en-US" sz="3600">
              <a:solidFill>
                <a:srgbClr val="1871F3"/>
              </a:solidFill>
            </a:endParaRPr>
          </a:p>
          <a:p>
            <a:pPr eaLnBrk="1" hangingPunct="1">
              <a:defRPr/>
            </a:pPr>
            <a:r>
              <a:rPr lang="en-US" sz="3600">
                <a:solidFill>
                  <a:srgbClr val="1871F3"/>
                </a:solidFill>
              </a:rPr>
              <a:t>What would your life look like if you had the extra $10k, $20k/month coming in?</a:t>
            </a:r>
            <a:br>
              <a:rPr lang="en-US" sz="3600">
                <a:solidFill>
                  <a:srgbClr val="1871F3"/>
                </a:solidFill>
              </a:rPr>
            </a:br>
            <a:br>
              <a:rPr lang="en-US" sz="3600">
                <a:solidFill>
                  <a:srgbClr val="1871F3"/>
                </a:solidFill>
              </a:rPr>
            </a:br>
            <a:endParaRPr lang="en-US" sz="3600">
              <a:solidFill>
                <a:srgbClr val="1871F3"/>
              </a:solidFill>
            </a:endParaRPr>
          </a:p>
          <a:p>
            <a:pPr eaLnBrk="1" hangingPunct="1">
              <a:defRPr/>
            </a:pPr>
            <a:endParaRPr lang="en-US"/>
          </a:p>
          <a:p>
            <a:pPr eaLnBrk="1" hangingPunct="1">
              <a:defRPr/>
            </a:pPr>
            <a:endParaRPr lang="en-US"/>
          </a:p>
        </p:txBody>
      </p:sp>
    </p:spTree>
    <p:extLst>
      <p:ext uri="{BB962C8B-B14F-4D97-AF65-F5344CB8AC3E}">
        <p14:creationId xmlns:p14="http://schemas.microsoft.com/office/powerpoint/2010/main" val="18271030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1958355E-8349-0F4A-A11A-4BD90C1BD253}"/>
              </a:ext>
            </a:extLst>
          </p:cNvPr>
          <p:cNvSpPr>
            <a:spLocks noGrp="1"/>
          </p:cNvSpPr>
          <p:nvPr>
            <p:ph type="subTitle" idx="1"/>
          </p:nvPr>
        </p:nvSpPr>
        <p:spPr>
          <a:xfrm>
            <a:off x="2344415" y="1360661"/>
            <a:ext cx="6858000" cy="3777258"/>
          </a:xfrm>
        </p:spPr>
        <p:txBody>
          <a:bodyPr>
            <a:normAutofit fontScale="70000" lnSpcReduction="20000"/>
          </a:bodyPr>
          <a:lstStyle/>
          <a:p>
            <a:pPr eaLnBrk="1" hangingPunct="1">
              <a:defRPr/>
            </a:pPr>
            <a:r>
              <a:rPr lang="en-US" sz="3600">
                <a:solidFill>
                  <a:srgbClr val="1871F3"/>
                </a:solidFill>
              </a:rPr>
              <a:t>To be able to change lives </a:t>
            </a:r>
          </a:p>
          <a:p>
            <a:pPr eaLnBrk="1" hangingPunct="1">
              <a:defRPr/>
            </a:pPr>
            <a:endParaRPr lang="en-US" sz="3600">
              <a:solidFill>
                <a:srgbClr val="1871F3"/>
              </a:solidFill>
            </a:endParaRPr>
          </a:p>
          <a:p>
            <a:pPr eaLnBrk="1" hangingPunct="1">
              <a:defRPr/>
            </a:pPr>
            <a:r>
              <a:rPr lang="en-US" sz="3600">
                <a:solidFill>
                  <a:srgbClr val="1871F3"/>
                </a:solidFill>
              </a:rPr>
              <a:t>What would your life look like if you had the extra $10k, $20k/month coming in?</a:t>
            </a:r>
          </a:p>
          <a:p>
            <a:pPr eaLnBrk="1" hangingPunct="1">
              <a:defRPr/>
            </a:pPr>
            <a:endParaRPr lang="en-US" sz="3600">
              <a:solidFill>
                <a:srgbClr val="1871F3"/>
              </a:solidFill>
            </a:endParaRPr>
          </a:p>
          <a:p>
            <a:pPr eaLnBrk="1" hangingPunct="1">
              <a:defRPr/>
            </a:pPr>
            <a:r>
              <a:rPr lang="en-US" sz="3600">
                <a:solidFill>
                  <a:srgbClr val="1871F3"/>
                </a:solidFill>
              </a:rPr>
              <a:t>Who would you help?</a:t>
            </a:r>
          </a:p>
          <a:p>
            <a:pPr eaLnBrk="1" hangingPunct="1">
              <a:defRPr/>
            </a:pPr>
            <a:endParaRPr lang="en-US" sz="3600">
              <a:solidFill>
                <a:srgbClr val="1871F3"/>
              </a:solidFill>
            </a:endParaRPr>
          </a:p>
          <a:p>
            <a:pPr eaLnBrk="1" hangingPunct="1">
              <a:defRPr/>
            </a:pPr>
            <a:r>
              <a:rPr lang="en-US" sz="3600">
                <a:solidFill>
                  <a:srgbClr val="1871F3"/>
                </a:solidFill>
              </a:rPr>
              <a:t>What could you do with the extra time?</a:t>
            </a:r>
            <a:br>
              <a:rPr lang="en-US" sz="3600">
                <a:solidFill>
                  <a:srgbClr val="1871F3"/>
                </a:solidFill>
              </a:rPr>
            </a:br>
            <a:br>
              <a:rPr lang="en-US" sz="3600">
                <a:solidFill>
                  <a:srgbClr val="1871F3"/>
                </a:solidFill>
              </a:rPr>
            </a:br>
            <a:endParaRPr lang="en-US" sz="3600">
              <a:solidFill>
                <a:srgbClr val="1871F3"/>
              </a:solidFill>
            </a:endParaRPr>
          </a:p>
          <a:p>
            <a:pPr eaLnBrk="1" hangingPunct="1">
              <a:defRPr/>
            </a:pPr>
            <a:endParaRPr lang="en-US"/>
          </a:p>
          <a:p>
            <a:pPr eaLnBrk="1" hangingPunct="1">
              <a:defRPr/>
            </a:pPr>
            <a:endParaRPr lang="en-US"/>
          </a:p>
        </p:txBody>
      </p:sp>
    </p:spTree>
    <p:extLst>
      <p:ext uri="{BB962C8B-B14F-4D97-AF65-F5344CB8AC3E}">
        <p14:creationId xmlns:p14="http://schemas.microsoft.com/office/powerpoint/2010/main" val="331375141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 name="Shape 204"/>
          <p:cNvSpPr txBox="1">
            <a:spLocks noGrp="1"/>
          </p:cNvSpPr>
          <p:nvPr>
            <p:ph type="title"/>
          </p:nvPr>
        </p:nvSpPr>
        <p:spPr>
          <a:xfrm>
            <a:off x="722313" y="733742"/>
            <a:ext cx="5373687" cy="5332836"/>
          </a:xfrm>
          <a:prstGeom prst="rect">
            <a:avLst/>
          </a:prstGeom>
        </p:spPr>
        <p:txBody>
          <a:bodyPr vert="horz" lIns="91440" tIns="45720" rIns="91440" bIns="45720" rtlCol="0" anchor="ctr">
            <a:normAutofit/>
          </a:bodyPr>
          <a:lstStyle>
            <a:lvl1pPr algn="l" defTabSz="457200">
              <a:defRPr sz="3600">
                <a:latin typeface="Helvetica"/>
                <a:ea typeface="Helvetica"/>
                <a:cs typeface="Helvetica"/>
                <a:sym typeface="Helvetica"/>
              </a:defRPr>
            </a:lvl1pPr>
          </a:lstStyle>
          <a:p>
            <a:pPr defTabSz="914400"/>
            <a:r>
              <a:rPr lang="en-US" sz="4000">
                <a:latin typeface="+mj-lt"/>
                <a:ea typeface="+mj-ea"/>
                <a:cs typeface="+mj-cs"/>
              </a:rPr>
              <a:t>Move part of your coaching/consulting business to a Coaching Membership</a:t>
            </a:r>
            <a:r>
              <a:rPr lang="en-US" sz="4000" kern="1200">
                <a:solidFill>
                  <a:schemeClr val="tx1"/>
                </a:solidFill>
                <a:latin typeface="+mj-lt"/>
                <a:ea typeface="+mj-ea"/>
                <a:cs typeface="+mj-cs"/>
              </a:rPr>
              <a:t>- </a:t>
            </a:r>
            <a:br>
              <a:rPr lang="en-US" sz="4000" kern="1200">
                <a:solidFill>
                  <a:schemeClr val="tx1"/>
                </a:solidFill>
                <a:latin typeface="+mj-lt"/>
                <a:ea typeface="+mj-ea"/>
                <a:cs typeface="+mj-cs"/>
              </a:rPr>
            </a:br>
            <a:br>
              <a:rPr lang="en-US" sz="4000" kern="1200">
                <a:solidFill>
                  <a:schemeClr val="tx1"/>
                </a:solidFill>
                <a:latin typeface="+mj-lt"/>
                <a:ea typeface="+mj-ea"/>
                <a:cs typeface="+mj-cs"/>
              </a:rPr>
            </a:br>
            <a:r>
              <a:rPr lang="en-US" sz="4000" kern="1200">
                <a:solidFill>
                  <a:schemeClr val="tx1"/>
                </a:solidFill>
                <a:latin typeface="+mj-lt"/>
                <a:ea typeface="+mj-ea"/>
                <a:cs typeface="+mj-cs"/>
              </a:rPr>
              <a:t>Help MORE clients </a:t>
            </a:r>
            <a:br>
              <a:rPr lang="en-US" sz="4000" kern="1200">
                <a:solidFill>
                  <a:schemeClr val="tx1"/>
                </a:solidFill>
                <a:latin typeface="+mj-lt"/>
                <a:ea typeface="+mj-ea"/>
                <a:cs typeface="+mj-cs"/>
              </a:rPr>
            </a:br>
            <a:r>
              <a:rPr lang="en-US" sz="4000" kern="1200">
                <a:solidFill>
                  <a:schemeClr val="tx1"/>
                </a:solidFill>
                <a:latin typeface="+mj-lt"/>
                <a:ea typeface="+mj-ea"/>
                <a:cs typeface="+mj-cs"/>
              </a:rPr>
              <a:t>get better results AND work less </a:t>
            </a:r>
            <a:br>
              <a:rPr lang="en-US" sz="4000" kern="1200">
                <a:solidFill>
                  <a:schemeClr val="tx1"/>
                </a:solidFill>
                <a:latin typeface="+mj-lt"/>
                <a:ea typeface="+mj-ea"/>
                <a:cs typeface="+mj-cs"/>
              </a:rPr>
            </a:br>
            <a:r>
              <a:rPr lang="en-US" sz="4000" kern="1200">
                <a:solidFill>
                  <a:schemeClr val="tx1"/>
                </a:solidFill>
                <a:latin typeface="+mj-lt"/>
                <a:ea typeface="+mj-ea"/>
                <a:cs typeface="+mj-cs"/>
              </a:rPr>
              <a:t>and make more?</a:t>
            </a:r>
          </a:p>
        </p:txBody>
      </p:sp>
      <p:pic>
        <p:nvPicPr>
          <p:cNvPr id="3" name="Picture 2">
            <a:extLst>
              <a:ext uri="{FF2B5EF4-FFF2-40B4-BE49-F238E27FC236}">
                <a16:creationId xmlns:a16="http://schemas.microsoft.com/office/drawing/2014/main" id="{6C5E555E-3D71-4885-8144-95D1B667B728}"/>
              </a:ext>
            </a:extLst>
          </p:cNvPr>
          <p:cNvPicPr>
            <a:picLocks noChangeAspect="1"/>
          </p:cNvPicPr>
          <p:nvPr/>
        </p:nvPicPr>
        <p:blipFill>
          <a:blip r:embed="rId3">
            <a:alphaModFix/>
          </a:blip>
          <a:stretch>
            <a:fillRect/>
          </a:stretch>
        </p:blipFill>
        <p:spPr>
          <a:xfrm>
            <a:off x="7069139" y="1404775"/>
            <a:ext cx="5122861" cy="4661803"/>
          </a:xfrm>
          <a:prstGeom prst="rect">
            <a:avLst/>
          </a:prstGeom>
        </p:spPr>
      </p:pic>
    </p:spTree>
    <p:extLst>
      <p:ext uri="{BB962C8B-B14F-4D97-AF65-F5344CB8AC3E}">
        <p14:creationId xmlns:p14="http://schemas.microsoft.com/office/powerpoint/2010/main" val="158781728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1958355E-8349-0F4A-A11A-4BD90C1BD253}"/>
              </a:ext>
            </a:extLst>
          </p:cNvPr>
          <p:cNvSpPr>
            <a:spLocks noGrp="1"/>
          </p:cNvSpPr>
          <p:nvPr>
            <p:ph type="subTitle" idx="1"/>
          </p:nvPr>
        </p:nvSpPr>
        <p:spPr>
          <a:xfrm>
            <a:off x="2344415" y="1360661"/>
            <a:ext cx="6858000" cy="3777258"/>
          </a:xfrm>
        </p:spPr>
        <p:txBody>
          <a:bodyPr>
            <a:normAutofit/>
          </a:bodyPr>
          <a:lstStyle/>
          <a:p>
            <a:pPr eaLnBrk="1" hangingPunct="1">
              <a:defRPr/>
            </a:pPr>
            <a:r>
              <a:rPr lang="en-US" sz="3600">
                <a:solidFill>
                  <a:srgbClr val="1871F3"/>
                </a:solidFill>
              </a:rPr>
              <a:t>Your story here</a:t>
            </a:r>
          </a:p>
          <a:p>
            <a:pPr eaLnBrk="1" hangingPunct="1">
              <a:defRPr/>
            </a:pPr>
            <a:endParaRPr lang="en-US"/>
          </a:p>
          <a:p>
            <a:pPr eaLnBrk="1" hangingPunct="1">
              <a:defRPr/>
            </a:pPr>
            <a:endParaRPr lang="en-US"/>
          </a:p>
        </p:txBody>
      </p:sp>
    </p:spTree>
    <p:extLst>
      <p:ext uri="{BB962C8B-B14F-4D97-AF65-F5344CB8AC3E}">
        <p14:creationId xmlns:p14="http://schemas.microsoft.com/office/powerpoint/2010/main" val="294662710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3846A8A-E047-EE47-B16B-4C592DD54053}"/>
              </a:ext>
            </a:extLst>
          </p:cNvPr>
          <p:cNvSpPr txBox="1"/>
          <p:nvPr/>
        </p:nvSpPr>
        <p:spPr>
          <a:xfrm>
            <a:off x="5426273" y="4356572"/>
            <a:ext cx="4978301" cy="968871"/>
          </a:xfrm>
          <a:prstGeom prst="rect">
            <a:avLst/>
          </a:prstGeom>
        </p:spPr>
        <p:txBody>
          <a:bodyPr lIns="48219" tIns="24109" rIns="48219" bIns="24109" anchor="ctr">
            <a:normAutofit fontScale="92500" lnSpcReduction="10000"/>
          </a:bodyPr>
          <a:lstStyle/>
          <a:p>
            <a:pPr algn="ctr" defTabSz="482184">
              <a:lnSpc>
                <a:spcPct val="90000"/>
              </a:lnSpc>
              <a:spcAft>
                <a:spcPts val="316"/>
              </a:spcAft>
              <a:defRPr/>
            </a:pPr>
            <a:r>
              <a:rPr lang="en-US" sz="3586" dirty="0">
                <a:latin typeface="+mj-lt"/>
                <a:ea typeface="+mj-ea"/>
                <a:cs typeface="+mj-cs"/>
                <a:sym typeface="Gill Sans" charset="0"/>
              </a:rPr>
              <a:t>Tons of Time – Freedom &amp;</a:t>
            </a:r>
          </a:p>
          <a:p>
            <a:pPr algn="ctr" defTabSz="482184">
              <a:lnSpc>
                <a:spcPct val="90000"/>
              </a:lnSpc>
              <a:spcAft>
                <a:spcPts val="316"/>
              </a:spcAft>
              <a:defRPr/>
            </a:pPr>
            <a:r>
              <a:rPr lang="en-US" sz="3586" dirty="0">
                <a:latin typeface="+mj-lt"/>
                <a:ea typeface="+mj-ea"/>
                <a:cs typeface="+mj-cs"/>
                <a:sym typeface="Gill Sans" charset="0"/>
              </a:rPr>
              <a:t>Amazing Lifestyle!</a:t>
            </a:r>
          </a:p>
        </p:txBody>
      </p:sp>
      <p:pic>
        <p:nvPicPr>
          <p:cNvPr id="226306" name="Picture 9" descr="A person riding a snowboard down a snow covered slope&#10;&#10;Description automatically generated">
            <a:extLst>
              <a:ext uri="{FF2B5EF4-FFF2-40B4-BE49-F238E27FC236}">
                <a16:creationId xmlns:a16="http://schemas.microsoft.com/office/drawing/2014/main" id="{765167F6-B37B-174A-8C72-A680C026676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2074" r="13689" b="-2"/>
          <a:stretch>
            <a:fillRect/>
          </a:stretch>
        </p:blipFill>
        <p:spPr bwMode="auto">
          <a:xfrm>
            <a:off x="1524000" y="857250"/>
            <a:ext cx="3636615" cy="3269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6307" name="Picture 7" descr="A tree with a mountain in the snow&#10;&#10;Description automatically generated">
            <a:extLst>
              <a:ext uri="{FF2B5EF4-FFF2-40B4-BE49-F238E27FC236}">
                <a16:creationId xmlns:a16="http://schemas.microsoft.com/office/drawing/2014/main" id="{3E13CCD8-D782-DD4A-9597-BA54EE06C27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14589" r="2634" b="-2"/>
          <a:stretch>
            <a:fillRect/>
          </a:stretch>
        </p:blipFill>
        <p:spPr bwMode="auto">
          <a:xfrm>
            <a:off x="5253262" y="857250"/>
            <a:ext cx="5412506" cy="3269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6308" name="Picture 4" descr="A pool of water&#10;&#10;Description automatically generated">
            <a:extLst>
              <a:ext uri="{FF2B5EF4-FFF2-40B4-BE49-F238E27FC236}">
                <a16:creationId xmlns:a16="http://schemas.microsoft.com/office/drawing/2014/main" id="{C478A735-B4AD-9F48-BA34-D306A53BD6C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r="18697" b="-2"/>
          <a:stretch>
            <a:fillRect/>
          </a:stretch>
        </p:blipFill>
        <p:spPr bwMode="auto">
          <a:xfrm>
            <a:off x="1524000" y="4211464"/>
            <a:ext cx="3636615" cy="1789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471275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 name="Shape 151"/>
          <p:cNvSpPr txBox="1">
            <a:spLocks noGrp="1"/>
          </p:cNvSpPr>
          <p:nvPr>
            <p:ph type="title"/>
          </p:nvPr>
        </p:nvSpPr>
        <p:spPr>
          <a:xfrm>
            <a:off x="5021821" y="3812942"/>
            <a:ext cx="6465287" cy="1515968"/>
          </a:xfrm>
        </p:spPr>
        <p:txBody>
          <a:bodyPr vert="horz" lIns="64292" tIns="32146" rIns="64292" bIns="32146" rtlCol="0" anchor="b">
            <a:normAutofit/>
          </a:bodyPr>
          <a:lstStyle/>
          <a:p>
            <a:pPr defTabSz="642915"/>
            <a:r>
              <a:rPr lang="en-US" sz="3375" dirty="0" err="1">
                <a:solidFill>
                  <a:srgbClr val="FFFFFF"/>
                </a:solidFill>
              </a:rPr>
              <a:t>Mto</a:t>
            </a:r>
            <a:r>
              <a:rPr lang="en-US" sz="3375" dirty="0">
                <a:solidFill>
                  <a:srgbClr val="FFFFFF"/>
                </a:solidFill>
              </a:rPr>
              <a:t> </a:t>
            </a:r>
            <a:r>
              <a:rPr lang="en-US" sz="3375" dirty="0">
                <a:solidFill>
                  <a:schemeClr val="tx1"/>
                </a:solidFill>
              </a:rPr>
              <a:t>It’s been amazing . . . </a:t>
            </a:r>
            <a:r>
              <a:rPr lang="en-US" sz="3375" dirty="0" err="1">
                <a:solidFill>
                  <a:srgbClr val="FFFFFF"/>
                </a:solidFill>
              </a:rPr>
              <a:t>st</a:t>
            </a:r>
            <a:r>
              <a:rPr lang="en-US" sz="3375" dirty="0">
                <a:solidFill>
                  <a:srgbClr val="FFFFFF"/>
                </a:solidFill>
              </a:rPr>
              <a:t> AMAZING Is Because of Its Simplicity I Can Travel The Country…</a:t>
            </a:r>
          </a:p>
        </p:txBody>
      </p:sp>
      <p:pic>
        <p:nvPicPr>
          <p:cNvPr id="5" name="Picture 4" descr="A picture containing sitting, green, water, snow&#10;&#10;Description automatically generated">
            <a:extLst>
              <a:ext uri="{FF2B5EF4-FFF2-40B4-BE49-F238E27FC236}">
                <a16:creationId xmlns:a16="http://schemas.microsoft.com/office/drawing/2014/main" id="{E480C5C7-52CA-4C17-832F-2E38C5A85D0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1570" b="15526"/>
          <a:stretch/>
        </p:blipFill>
        <p:spPr>
          <a:xfrm>
            <a:off x="317635" y="321828"/>
            <a:ext cx="4151681" cy="3026742"/>
          </a:xfrm>
          <a:prstGeom prst="rect">
            <a:avLst/>
          </a:prstGeom>
        </p:spPr>
      </p:pic>
      <p:pic>
        <p:nvPicPr>
          <p:cNvPr id="8" name="Picture 7" descr="A large waterfall over some water&#10;&#10;Description automatically generated">
            <a:extLst>
              <a:ext uri="{FF2B5EF4-FFF2-40B4-BE49-F238E27FC236}">
                <a16:creationId xmlns:a16="http://schemas.microsoft.com/office/drawing/2014/main" id="{DAE3875C-C239-4D30-ADFA-3D635424F868}"/>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063" r="17794" b="-3"/>
          <a:stretch/>
        </p:blipFill>
        <p:spPr>
          <a:xfrm>
            <a:off x="4638955" y="321828"/>
            <a:ext cx="3539976" cy="2985727"/>
          </a:xfrm>
          <a:prstGeom prst="rect">
            <a:avLst/>
          </a:prstGeom>
        </p:spPr>
      </p:pic>
      <p:pic>
        <p:nvPicPr>
          <p:cNvPr id="3" name="Content Placeholder 2" descr="A house covered in snow&#10;&#10;Description automatically generated">
            <a:extLst>
              <a:ext uri="{FF2B5EF4-FFF2-40B4-BE49-F238E27FC236}">
                <a16:creationId xmlns:a16="http://schemas.microsoft.com/office/drawing/2014/main" id="{11C82A4A-D8C2-448F-AF5F-80D22432BE73}"/>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8431" r="2756"/>
          <a:stretch/>
        </p:blipFill>
        <p:spPr>
          <a:xfrm>
            <a:off x="8348570" y="321829"/>
            <a:ext cx="3535590" cy="2985726"/>
          </a:xfrm>
          <a:prstGeom prst="rect">
            <a:avLst/>
          </a:prstGeom>
        </p:spPr>
      </p:pic>
      <p:pic>
        <p:nvPicPr>
          <p:cNvPr id="14" name="Picture 13" descr="A pool of water&#10;&#10;Description automatically generated">
            <a:extLst>
              <a:ext uri="{FF2B5EF4-FFF2-40B4-BE49-F238E27FC236}">
                <a16:creationId xmlns:a16="http://schemas.microsoft.com/office/drawing/2014/main" id="{AD093FE6-DDBF-4128-8C60-C3192F63D6B6}"/>
              </a:ext>
            </a:extLst>
          </p:cNvPr>
          <p:cNvPicPr>
            <a:picLocks noChangeAspect="1"/>
          </p:cNvPicPr>
          <p:nvPr/>
        </p:nvPicPr>
        <p:blipFill rotWithShape="1">
          <a:blip r:embed="rId6">
            <a:extLst>
              <a:ext uri="{28A0092B-C50C-407E-A947-70E740481C1C}">
                <a14:useLocalDpi xmlns:a14="http://schemas.microsoft.com/office/drawing/2010/main" val="0"/>
              </a:ext>
            </a:extLst>
          </a:blip>
          <a:srcRect r="45017" b="-1"/>
          <a:stretch/>
        </p:blipFill>
        <p:spPr>
          <a:xfrm>
            <a:off x="317635" y="3509430"/>
            <a:ext cx="4160452" cy="3026741"/>
          </a:xfrm>
          <a:prstGeom prst="rect">
            <a:avLst/>
          </a:prstGeom>
        </p:spPr>
      </p:pic>
    </p:spTree>
    <p:extLst>
      <p:ext uri="{BB962C8B-B14F-4D97-AF65-F5344CB8AC3E}">
        <p14:creationId xmlns:p14="http://schemas.microsoft.com/office/powerpoint/2010/main" val="257458416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 name="Shape 204"/>
          <p:cNvSpPr txBox="1">
            <a:spLocks noGrp="1"/>
          </p:cNvSpPr>
          <p:nvPr>
            <p:ph type="title"/>
          </p:nvPr>
        </p:nvSpPr>
        <p:spPr>
          <a:xfrm>
            <a:off x="655320" y="365218"/>
            <a:ext cx="9013052" cy="1623263"/>
          </a:xfrm>
          <a:prstGeom prst="rect">
            <a:avLst/>
          </a:prstGeom>
        </p:spPr>
        <p:txBody>
          <a:bodyPr anchor="b">
            <a:normAutofit/>
          </a:bodyPr>
          <a:lstStyle>
            <a:lvl1pPr algn="l" defTabSz="457200">
              <a:defRPr sz="3600">
                <a:latin typeface="Helvetica"/>
                <a:ea typeface="Helvetica"/>
                <a:cs typeface="Helvetica"/>
                <a:sym typeface="Helvetica"/>
              </a:defRPr>
            </a:lvl1pPr>
          </a:lstStyle>
          <a:p>
            <a:r>
              <a:rPr lang="en-US" sz="4008"/>
              <a:t>Long story short, </a:t>
            </a:r>
          </a:p>
        </p:txBody>
      </p:sp>
      <p:sp>
        <p:nvSpPr>
          <p:cNvPr id="2" name="Content Placeholder 1">
            <a:extLst>
              <a:ext uri="{FF2B5EF4-FFF2-40B4-BE49-F238E27FC236}">
                <a16:creationId xmlns:a16="http://schemas.microsoft.com/office/drawing/2014/main" id="{80C3AF12-7BC7-4F96-B2DC-4744729D31EC}"/>
              </a:ext>
            </a:extLst>
          </p:cNvPr>
          <p:cNvSpPr>
            <a:spLocks noGrp="1"/>
          </p:cNvSpPr>
          <p:nvPr>
            <p:ph idx="1"/>
          </p:nvPr>
        </p:nvSpPr>
        <p:spPr>
          <a:xfrm>
            <a:off x="655320" y="2644542"/>
            <a:ext cx="9013052" cy="3327149"/>
          </a:xfrm>
        </p:spPr>
        <p:txBody>
          <a:bodyPr>
            <a:normAutofit/>
          </a:bodyPr>
          <a:lstStyle/>
          <a:p>
            <a:r>
              <a:rPr lang="en-US" sz="3500" dirty="0"/>
              <a:t>This method, </a:t>
            </a:r>
          </a:p>
          <a:p>
            <a:r>
              <a:rPr lang="en-US" sz="3500" dirty="0"/>
              <a:t>this concept, and </a:t>
            </a:r>
          </a:p>
          <a:p>
            <a:r>
              <a:rPr lang="en-US" sz="3500" dirty="0"/>
              <a:t>putting it all on autopilot, </a:t>
            </a:r>
          </a:p>
          <a:p>
            <a:r>
              <a:rPr lang="en-US" sz="3500" dirty="0"/>
              <a:t>has radically changed things for me and </a:t>
            </a:r>
          </a:p>
          <a:p>
            <a:endParaRPr lang="en-US" sz="3500" dirty="0"/>
          </a:p>
          <a:p>
            <a:pPr marL="0" indent="0">
              <a:buNone/>
            </a:pPr>
            <a:endParaRPr lang="en-US" sz="3500" dirty="0"/>
          </a:p>
        </p:txBody>
      </p:sp>
    </p:spTree>
    <p:extLst>
      <p:ext uri="{BB962C8B-B14F-4D97-AF65-F5344CB8AC3E}">
        <p14:creationId xmlns:p14="http://schemas.microsoft.com/office/powerpoint/2010/main" val="406484912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 name="Shape 204"/>
          <p:cNvSpPr txBox="1">
            <a:spLocks noGrp="1"/>
          </p:cNvSpPr>
          <p:nvPr>
            <p:ph type="title"/>
          </p:nvPr>
        </p:nvSpPr>
        <p:spPr>
          <a:xfrm>
            <a:off x="1293274" y="2002632"/>
            <a:ext cx="9013052" cy="2279324"/>
          </a:xfrm>
          <a:prstGeom prst="rect">
            <a:avLst/>
          </a:prstGeom>
        </p:spPr>
        <p:txBody>
          <a:bodyPr anchor="b">
            <a:normAutofit fontScale="90000"/>
          </a:bodyPr>
          <a:lstStyle>
            <a:lvl1pPr algn="l" defTabSz="457200">
              <a:defRPr sz="3600">
                <a:latin typeface="Helvetica"/>
                <a:ea typeface="Helvetica"/>
                <a:cs typeface="Helvetica"/>
                <a:sym typeface="Helvetica"/>
              </a:defRPr>
            </a:lvl1pPr>
          </a:lstStyle>
          <a:p>
            <a:r>
              <a:rPr lang="en-US" sz="4008" dirty="0"/>
              <a:t>You see, once I discovered such an easy way to help clients and maintain my own freedom and sanity at the same time</a:t>
            </a:r>
          </a:p>
        </p:txBody>
      </p:sp>
    </p:spTree>
    <p:extLst>
      <p:ext uri="{BB962C8B-B14F-4D97-AF65-F5344CB8AC3E}">
        <p14:creationId xmlns:p14="http://schemas.microsoft.com/office/powerpoint/2010/main" val="355196111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 name="Shape 204"/>
          <p:cNvSpPr txBox="1">
            <a:spLocks noGrp="1"/>
          </p:cNvSpPr>
          <p:nvPr>
            <p:ph type="title"/>
          </p:nvPr>
        </p:nvSpPr>
        <p:spPr>
          <a:xfrm>
            <a:off x="1293274" y="2002632"/>
            <a:ext cx="9013052" cy="2279324"/>
          </a:xfrm>
          <a:prstGeom prst="rect">
            <a:avLst/>
          </a:prstGeom>
        </p:spPr>
        <p:txBody>
          <a:bodyPr anchor="b">
            <a:normAutofit fontScale="90000"/>
          </a:bodyPr>
          <a:lstStyle>
            <a:lvl1pPr algn="l" defTabSz="457200">
              <a:defRPr sz="3600">
                <a:latin typeface="Helvetica"/>
                <a:ea typeface="Helvetica"/>
                <a:cs typeface="Helvetica"/>
                <a:sym typeface="Helvetica"/>
              </a:defRPr>
            </a:lvl1pPr>
          </a:lstStyle>
          <a:p>
            <a:r>
              <a:rPr lang="en-US" sz="4008" dirty="0"/>
              <a:t>I immediately wanted to share it with other entrepreneurs so that they wouldn’t have to go through the long journey, intense study, and trial and error that I went through </a:t>
            </a:r>
          </a:p>
        </p:txBody>
      </p:sp>
    </p:spTree>
    <p:extLst>
      <p:ext uri="{BB962C8B-B14F-4D97-AF65-F5344CB8AC3E}">
        <p14:creationId xmlns:p14="http://schemas.microsoft.com/office/powerpoint/2010/main" val="33902361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 name="Shape 204"/>
          <p:cNvSpPr txBox="1">
            <a:spLocks noGrp="1"/>
          </p:cNvSpPr>
          <p:nvPr>
            <p:ph type="title"/>
          </p:nvPr>
        </p:nvSpPr>
        <p:spPr>
          <a:xfrm>
            <a:off x="1272008" y="3703841"/>
            <a:ext cx="9275489" cy="2279324"/>
          </a:xfrm>
          <a:prstGeom prst="rect">
            <a:avLst/>
          </a:prstGeom>
        </p:spPr>
        <p:txBody>
          <a:bodyPr anchor="b">
            <a:normAutofit fontScale="90000"/>
          </a:bodyPr>
          <a:lstStyle>
            <a:lvl1pPr algn="l" defTabSz="457200">
              <a:defRPr sz="3600">
                <a:latin typeface="Helvetica"/>
                <a:ea typeface="Helvetica"/>
                <a:cs typeface="Helvetica"/>
                <a:sym typeface="Helvetica"/>
              </a:defRPr>
            </a:lvl1pPr>
          </a:lstStyle>
          <a:p>
            <a:r>
              <a:rPr lang="en-US" sz="4008" dirty="0"/>
              <a:t>So that brings us to this point in time  . . </a:t>
            </a:r>
            <a:br>
              <a:rPr lang="en-US" sz="4008" dirty="0"/>
            </a:br>
            <a:br>
              <a:rPr lang="en-US" sz="4008" dirty="0"/>
            </a:br>
            <a:r>
              <a:rPr lang="en-US" sz="4008" dirty="0"/>
              <a:t>And that’s  the “why” behind why I’m sharing the guts of my Coaching Membership Model . . . This has changed my life radically . . . And I don’t want other entrepreneurs and coaches to have to go through the same trial and error . .</a:t>
            </a:r>
          </a:p>
        </p:txBody>
      </p:sp>
    </p:spTree>
    <p:extLst>
      <p:ext uri="{BB962C8B-B14F-4D97-AF65-F5344CB8AC3E}">
        <p14:creationId xmlns:p14="http://schemas.microsoft.com/office/powerpoint/2010/main" val="199448469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 name="Shape 204"/>
          <p:cNvSpPr txBox="1">
            <a:spLocks noGrp="1"/>
          </p:cNvSpPr>
          <p:nvPr>
            <p:ph type="title"/>
          </p:nvPr>
        </p:nvSpPr>
        <p:spPr>
          <a:xfrm>
            <a:off x="1458255" y="2512995"/>
            <a:ext cx="9275489" cy="2279324"/>
          </a:xfrm>
          <a:prstGeom prst="rect">
            <a:avLst/>
          </a:prstGeom>
        </p:spPr>
        <p:txBody>
          <a:bodyPr anchor="b">
            <a:normAutofit fontScale="90000"/>
          </a:bodyPr>
          <a:lstStyle>
            <a:lvl1pPr algn="l" defTabSz="457200">
              <a:defRPr sz="3600">
                <a:latin typeface="Helvetica"/>
                <a:ea typeface="Helvetica"/>
                <a:cs typeface="Helvetica"/>
                <a:sym typeface="Helvetica"/>
              </a:defRPr>
            </a:lvl1pPr>
          </a:lstStyle>
          <a:p>
            <a:r>
              <a:rPr lang="en-US" sz="4008" dirty="0"/>
              <a:t>So let’s dig deep . . . </a:t>
            </a:r>
            <a:br>
              <a:rPr lang="en-US" sz="4008" dirty="0"/>
            </a:br>
            <a:br>
              <a:rPr lang="en-US" sz="4008" dirty="0"/>
            </a:br>
            <a:r>
              <a:rPr lang="en-US" sz="4008" dirty="0"/>
              <a:t>And let’s first take a look at the first key secret . . .</a:t>
            </a:r>
          </a:p>
        </p:txBody>
      </p:sp>
    </p:spTree>
    <p:extLst>
      <p:ext uri="{BB962C8B-B14F-4D97-AF65-F5344CB8AC3E}">
        <p14:creationId xmlns:p14="http://schemas.microsoft.com/office/powerpoint/2010/main" val="384105639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4D568A-9DCE-4DDC-B07D-675E680519B7}"/>
              </a:ext>
            </a:extLst>
          </p:cNvPr>
          <p:cNvSpPr>
            <a:spLocks noGrp="1"/>
          </p:cNvSpPr>
          <p:nvPr>
            <p:ph type="title"/>
          </p:nvPr>
        </p:nvSpPr>
        <p:spPr/>
        <p:txBody>
          <a:bodyPr>
            <a:normAutofit/>
          </a:bodyPr>
          <a:lstStyle/>
          <a:p>
            <a:pPr algn="ctr"/>
            <a:r>
              <a:rPr lang="en-US" sz="3200" dirty="0">
                <a:solidFill>
                  <a:schemeClr val="accent1"/>
                </a:solidFill>
              </a:rPr>
              <a:t>The Coaching Membership Model</a:t>
            </a:r>
          </a:p>
        </p:txBody>
      </p:sp>
      <p:sp>
        <p:nvSpPr>
          <p:cNvPr id="3" name="Content Placeholder 2">
            <a:extLst>
              <a:ext uri="{FF2B5EF4-FFF2-40B4-BE49-F238E27FC236}">
                <a16:creationId xmlns:a16="http://schemas.microsoft.com/office/drawing/2014/main" id="{5DEA1D7F-74C3-49C5-BF71-38B929DEBA82}"/>
              </a:ext>
            </a:extLst>
          </p:cNvPr>
          <p:cNvSpPr>
            <a:spLocks noGrp="1"/>
          </p:cNvSpPr>
          <p:nvPr>
            <p:ph idx="1"/>
          </p:nvPr>
        </p:nvSpPr>
        <p:spPr/>
        <p:txBody>
          <a:bodyPr>
            <a:normAutofit/>
          </a:bodyPr>
          <a:lstStyle/>
          <a:p>
            <a:pPr marL="0" indent="0" algn="ctr">
              <a:buNone/>
            </a:pPr>
            <a:r>
              <a:rPr lang="en-US" sz="4000" b="1" dirty="0"/>
              <a:t>The First Key Secret:</a:t>
            </a:r>
          </a:p>
          <a:p>
            <a:pPr algn="ctr"/>
            <a:endParaRPr lang="en-US" sz="4000" b="1" dirty="0"/>
          </a:p>
          <a:p>
            <a:pPr algn="ctr"/>
            <a:r>
              <a:rPr lang="en-US" sz="4000" b="1" dirty="0"/>
              <a:t>“You Don’t Have To Keep Re-Creating The Wheel”</a:t>
            </a:r>
          </a:p>
          <a:p>
            <a:pPr algn="ctr"/>
            <a:r>
              <a:rPr lang="en-US" sz="4000" b="1" dirty="0"/>
              <a:t>Create a set of lessons...</a:t>
            </a:r>
          </a:p>
          <a:p>
            <a:pPr algn="ctr"/>
            <a:r>
              <a:rPr lang="en-US" sz="4000" b="1" dirty="0"/>
              <a:t>ONE TIME!</a:t>
            </a:r>
          </a:p>
        </p:txBody>
      </p:sp>
    </p:spTree>
    <p:extLst>
      <p:ext uri="{BB962C8B-B14F-4D97-AF65-F5344CB8AC3E}">
        <p14:creationId xmlns:p14="http://schemas.microsoft.com/office/powerpoint/2010/main" val="298591508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E815AC-9CB0-448C-9212-2270932F43AF}"/>
              </a:ext>
            </a:extLst>
          </p:cNvPr>
          <p:cNvSpPr>
            <a:spLocks noGrp="1"/>
          </p:cNvSpPr>
          <p:nvPr>
            <p:ph type="title"/>
          </p:nvPr>
        </p:nvSpPr>
        <p:spPr>
          <a:xfrm>
            <a:off x="1066800" y="2703621"/>
            <a:ext cx="10058400" cy="1450757"/>
          </a:xfrm>
        </p:spPr>
        <p:txBody>
          <a:bodyPr>
            <a:normAutofit/>
          </a:bodyPr>
          <a:lstStyle/>
          <a:p>
            <a:pPr algn="ctr"/>
            <a:r>
              <a:rPr lang="en-US" sz="9600" dirty="0"/>
              <a:t>ONE TIME!</a:t>
            </a:r>
          </a:p>
        </p:txBody>
      </p:sp>
    </p:spTree>
    <p:extLst>
      <p:ext uri="{BB962C8B-B14F-4D97-AF65-F5344CB8AC3E}">
        <p14:creationId xmlns:p14="http://schemas.microsoft.com/office/powerpoint/2010/main" val="85830718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 name="Shape 204"/>
          <p:cNvSpPr txBox="1">
            <a:spLocks noGrp="1"/>
          </p:cNvSpPr>
          <p:nvPr>
            <p:ph type="title"/>
          </p:nvPr>
        </p:nvSpPr>
        <p:spPr>
          <a:xfrm>
            <a:off x="1624264" y="1219368"/>
            <a:ext cx="3359218" cy="4002338"/>
          </a:xfrm>
          <a:prstGeom prst="rect">
            <a:avLst/>
          </a:prstGeom>
        </p:spPr>
        <p:txBody>
          <a:bodyPr vert="horz" lIns="91440" tIns="45720" rIns="91440" bIns="45720" rtlCol="0" anchor="ctr">
            <a:normAutofit fontScale="90000"/>
          </a:bodyPr>
          <a:lstStyle>
            <a:lvl1pPr algn="l" defTabSz="457200">
              <a:defRPr sz="3600">
                <a:latin typeface="Helvetica"/>
                <a:ea typeface="Helvetica"/>
                <a:cs typeface="Helvetica"/>
                <a:sym typeface="Helvetica"/>
              </a:defRPr>
            </a:lvl1pPr>
          </a:lstStyle>
          <a:p>
            <a:pPr defTabSz="914400">
              <a:lnSpc>
                <a:spcPct val="150000"/>
              </a:lnSpc>
            </a:pPr>
            <a:r>
              <a:rPr lang="en-US" sz="5000"/>
              <a:t>If That’s What You Are Looking For. . . </a:t>
            </a:r>
            <a:endParaRPr lang="en-US" sz="5000" kern="1200">
              <a:solidFill>
                <a:schemeClr val="tx1"/>
              </a:solidFill>
              <a:latin typeface="+mj-lt"/>
              <a:ea typeface="+mj-ea"/>
              <a:cs typeface="+mj-cs"/>
            </a:endParaRPr>
          </a:p>
        </p:txBody>
      </p:sp>
      <p:sp>
        <p:nvSpPr>
          <p:cNvPr id="2" name="Content Placeholder 1">
            <a:extLst>
              <a:ext uri="{FF2B5EF4-FFF2-40B4-BE49-F238E27FC236}">
                <a16:creationId xmlns:a16="http://schemas.microsoft.com/office/drawing/2014/main" id="{37960E67-2C6E-49AA-8BF8-73688A25EC7E}"/>
              </a:ext>
            </a:extLst>
          </p:cNvPr>
          <p:cNvSpPr>
            <a:spLocks noGrp="1"/>
          </p:cNvSpPr>
          <p:nvPr>
            <p:ph idx="1"/>
          </p:nvPr>
        </p:nvSpPr>
        <p:spPr>
          <a:xfrm>
            <a:off x="7772402" y="1505119"/>
            <a:ext cx="2348566" cy="3430836"/>
          </a:xfrm>
        </p:spPr>
        <p:txBody>
          <a:bodyPr>
            <a:normAutofit/>
          </a:bodyPr>
          <a:lstStyle/>
          <a:p>
            <a:pPr marL="0" indent="0">
              <a:lnSpc>
                <a:spcPct val="150000"/>
              </a:lnSpc>
              <a:buNone/>
            </a:pPr>
            <a:r>
              <a:rPr lang="en-US"/>
              <a:t>I’m going to show you how we do it AND </a:t>
            </a:r>
          </a:p>
          <a:p>
            <a:pPr marL="0" indent="0">
              <a:lnSpc>
                <a:spcPct val="150000"/>
              </a:lnSpc>
              <a:buNone/>
            </a:pPr>
            <a:r>
              <a:rPr lang="en-US"/>
              <a:t>How you can too</a:t>
            </a:r>
          </a:p>
        </p:txBody>
      </p:sp>
      <p:sp>
        <p:nvSpPr>
          <p:cNvPr id="3" name="Rectangle 2">
            <a:extLst>
              <a:ext uri="{FF2B5EF4-FFF2-40B4-BE49-F238E27FC236}">
                <a16:creationId xmlns:a16="http://schemas.microsoft.com/office/drawing/2014/main" id="{22B4AAB9-9668-4E13-A2BE-882BEE0B8EFC}"/>
              </a:ext>
            </a:extLst>
          </p:cNvPr>
          <p:cNvSpPr/>
          <p:nvPr/>
        </p:nvSpPr>
        <p:spPr>
          <a:xfrm>
            <a:off x="6703594" y="2067595"/>
            <a:ext cx="45719" cy="25525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0815782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573FB70-BFFB-43F9-B61A-E6FAAFDA35D6}"/>
              </a:ext>
            </a:extLst>
          </p:cNvPr>
          <p:cNvSpPr>
            <a:spLocks noGrp="1"/>
          </p:cNvSpPr>
          <p:nvPr>
            <p:ph type="title"/>
          </p:nvPr>
        </p:nvSpPr>
        <p:spPr>
          <a:xfrm>
            <a:off x="1036320" y="286603"/>
            <a:ext cx="10058400" cy="1450757"/>
          </a:xfrm>
        </p:spPr>
        <p:txBody>
          <a:bodyPr>
            <a:normAutofit/>
          </a:bodyPr>
          <a:lstStyle/>
          <a:p>
            <a:r>
              <a:rPr lang="en-US" dirty="0"/>
              <a:t>No More …</a:t>
            </a:r>
          </a:p>
        </p:txBody>
      </p:sp>
      <p:sp>
        <p:nvSpPr>
          <p:cNvPr id="3" name="Content Placeholder 2">
            <a:extLst>
              <a:ext uri="{FF2B5EF4-FFF2-40B4-BE49-F238E27FC236}">
                <a16:creationId xmlns:a16="http://schemas.microsoft.com/office/drawing/2014/main" id="{AA406ABF-3CAA-47C9-BC1C-093A08964159}"/>
              </a:ext>
            </a:extLst>
          </p:cNvPr>
          <p:cNvSpPr>
            <a:spLocks noGrp="1"/>
          </p:cNvSpPr>
          <p:nvPr>
            <p:ph idx="1"/>
          </p:nvPr>
        </p:nvSpPr>
        <p:spPr>
          <a:xfrm>
            <a:off x="4706460" y="2108201"/>
            <a:ext cx="6388260" cy="3760891"/>
          </a:xfrm>
        </p:spPr>
        <p:txBody>
          <a:bodyPr>
            <a:normAutofit lnSpcReduction="10000"/>
          </a:bodyPr>
          <a:lstStyle/>
          <a:p>
            <a:endParaRPr lang="en-US" dirty="0"/>
          </a:p>
          <a:p>
            <a:endParaRPr lang="en-US" dirty="0"/>
          </a:p>
          <a:p>
            <a:pPr>
              <a:buFont typeface="Wingdings" panose="05000000000000000000" pitchFamily="2" charset="2"/>
              <a:buChar char="§"/>
            </a:pPr>
            <a:r>
              <a:rPr lang="en-US" sz="3200" b="1" dirty="0"/>
              <a:t>Re-Creating Your income every month</a:t>
            </a:r>
          </a:p>
          <a:p>
            <a:pPr>
              <a:buFont typeface="Wingdings" panose="05000000000000000000" pitchFamily="2" charset="2"/>
              <a:buChar char="§"/>
            </a:pPr>
            <a:r>
              <a:rPr lang="en-US" sz="3200" b="1" dirty="0"/>
              <a:t>Creating a new class every month</a:t>
            </a:r>
          </a:p>
          <a:p>
            <a:pPr>
              <a:buFont typeface="Wingdings" panose="05000000000000000000" pitchFamily="2" charset="2"/>
              <a:buChar char="§"/>
            </a:pPr>
            <a:r>
              <a:rPr lang="en-US" sz="3200" b="1" dirty="0"/>
              <a:t>Creating a new product every month</a:t>
            </a:r>
          </a:p>
          <a:p>
            <a:pPr>
              <a:buFont typeface="Wingdings" panose="05000000000000000000" pitchFamily="2" charset="2"/>
              <a:buChar char="§"/>
            </a:pPr>
            <a:r>
              <a:rPr lang="en-US" sz="3200" b="1" dirty="0"/>
              <a:t>Just to pay the bills …</a:t>
            </a:r>
          </a:p>
        </p:txBody>
      </p:sp>
      <p:pic>
        <p:nvPicPr>
          <p:cNvPr id="8" name="Graphic 7" descr="No sign">
            <a:extLst>
              <a:ext uri="{FF2B5EF4-FFF2-40B4-BE49-F238E27FC236}">
                <a16:creationId xmlns:a16="http://schemas.microsoft.com/office/drawing/2014/main" id="{332E3D9F-5900-4FB3-A341-0D47420E30F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95933" y="-949426"/>
            <a:ext cx="8296523" cy="8296523"/>
          </a:xfrm>
          <a:prstGeom prst="rect">
            <a:avLst/>
          </a:prstGeom>
        </p:spPr>
      </p:pic>
    </p:spTree>
    <p:extLst>
      <p:ext uri="{BB962C8B-B14F-4D97-AF65-F5344CB8AC3E}">
        <p14:creationId xmlns:p14="http://schemas.microsoft.com/office/powerpoint/2010/main" val="130608348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showMasterSp="0">
  <p:cSld>
    <p:bg>
      <p:bgPr>
        <a:gradFill>
          <a:gsLst>
            <a:gs pos="74000">
              <a:srgbClr val="FFC000"/>
            </a:gs>
            <a:gs pos="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E4C270-F2FB-46BC-B813-8D64772DB316}"/>
              </a:ext>
            </a:extLst>
          </p:cNvPr>
          <p:cNvSpPr>
            <a:spLocks noGrp="1"/>
          </p:cNvSpPr>
          <p:nvPr>
            <p:ph type="title"/>
          </p:nvPr>
        </p:nvSpPr>
        <p:spPr/>
        <p:txBody>
          <a:bodyPr>
            <a:normAutofit/>
          </a:bodyPr>
          <a:lstStyle/>
          <a:p>
            <a:r>
              <a:rPr lang="en-US" sz="4400" dirty="0">
                <a:latin typeface="+mn-lt"/>
              </a:rPr>
              <a:t>The First Secret to the Coaching Membership Model is…</a:t>
            </a:r>
          </a:p>
        </p:txBody>
      </p:sp>
      <p:sp>
        <p:nvSpPr>
          <p:cNvPr id="3" name="Content Placeholder 2">
            <a:extLst>
              <a:ext uri="{FF2B5EF4-FFF2-40B4-BE49-F238E27FC236}">
                <a16:creationId xmlns:a16="http://schemas.microsoft.com/office/drawing/2014/main" id="{AA406ABF-3CAA-47C9-BC1C-093A08964159}"/>
              </a:ext>
            </a:extLst>
          </p:cNvPr>
          <p:cNvSpPr>
            <a:spLocks noGrp="1"/>
          </p:cNvSpPr>
          <p:nvPr>
            <p:ph idx="1"/>
          </p:nvPr>
        </p:nvSpPr>
        <p:spPr>
          <a:xfrm>
            <a:off x="1275906" y="2955852"/>
            <a:ext cx="9879773" cy="2796362"/>
          </a:xfrm>
          <a:custGeom>
            <a:avLst/>
            <a:gdLst>
              <a:gd name="connsiteX0" fmla="*/ 0 w 9879773"/>
              <a:gd name="connsiteY0" fmla="*/ 0 h 2796362"/>
              <a:gd name="connsiteX1" fmla="*/ 9879773 w 9879773"/>
              <a:gd name="connsiteY1" fmla="*/ 0 h 2796362"/>
              <a:gd name="connsiteX2" fmla="*/ 9879773 w 9879773"/>
              <a:gd name="connsiteY2" fmla="*/ 2796362 h 2796362"/>
              <a:gd name="connsiteX3" fmla="*/ 0 w 9879773"/>
              <a:gd name="connsiteY3" fmla="*/ 2796362 h 2796362"/>
              <a:gd name="connsiteX4" fmla="*/ 0 w 9879773"/>
              <a:gd name="connsiteY4" fmla="*/ 0 h 27963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9773" h="2796362" fill="none" extrusionOk="0">
                <a:moveTo>
                  <a:pt x="0" y="0"/>
                </a:moveTo>
                <a:cubicBezTo>
                  <a:pt x="3425136" y="-49533"/>
                  <a:pt x="8031137" y="-14809"/>
                  <a:pt x="9879773" y="0"/>
                </a:cubicBezTo>
                <a:cubicBezTo>
                  <a:pt x="9967412" y="529629"/>
                  <a:pt x="9807094" y="1906823"/>
                  <a:pt x="9879773" y="2796362"/>
                </a:cubicBezTo>
                <a:cubicBezTo>
                  <a:pt x="8035840" y="2748131"/>
                  <a:pt x="1245493" y="2880817"/>
                  <a:pt x="0" y="2796362"/>
                </a:cubicBezTo>
                <a:cubicBezTo>
                  <a:pt x="-38581" y="2448222"/>
                  <a:pt x="63341" y="1391019"/>
                  <a:pt x="0" y="0"/>
                </a:cubicBezTo>
                <a:close/>
              </a:path>
              <a:path w="9879773" h="2796362" stroke="0" extrusionOk="0">
                <a:moveTo>
                  <a:pt x="0" y="0"/>
                </a:moveTo>
                <a:cubicBezTo>
                  <a:pt x="3651831" y="118645"/>
                  <a:pt x="5794659" y="116012"/>
                  <a:pt x="9879773" y="0"/>
                </a:cubicBezTo>
                <a:cubicBezTo>
                  <a:pt x="9746891" y="539956"/>
                  <a:pt x="9964724" y="2102190"/>
                  <a:pt x="9879773" y="2796362"/>
                </a:cubicBezTo>
                <a:cubicBezTo>
                  <a:pt x="6531004" y="2930962"/>
                  <a:pt x="4670327" y="2639166"/>
                  <a:pt x="0" y="2796362"/>
                </a:cubicBezTo>
                <a:cubicBezTo>
                  <a:pt x="-20187" y="1927986"/>
                  <a:pt x="-152480" y="1119211"/>
                  <a:pt x="0" y="0"/>
                </a:cubicBezTo>
                <a:close/>
              </a:path>
            </a:pathLst>
          </a:custGeom>
          <a:ln w="60325">
            <a:noFill/>
            <a:prstDash val="solid"/>
            <a:extLst>
              <a:ext uri="{C807C97D-BFC1-408E-A445-0C87EB9F89A2}">
                <ask:lineSketchStyleProps xmlns:ask="http://schemas.microsoft.com/office/drawing/2018/sketchyshapes" sd="1219033472">
                  <ask:type>
                    <ask:lineSketchCurved/>
                  </ask:type>
                </ask:lineSketchStyleProps>
              </a:ext>
            </a:extLst>
          </a:ln>
          <a:effectLst>
            <a:glow rad="127000">
              <a:schemeClr val="accent4"/>
            </a:glow>
            <a:outerShdw blurRad="50800" dist="38100" dir="13500000" algn="br" rotWithShape="0">
              <a:prstClr val="black">
                <a:alpha val="40000"/>
              </a:prstClr>
            </a:outerShdw>
            <a:softEdge rad="12700"/>
          </a:effectLst>
        </p:spPr>
        <p:txBody>
          <a:bodyPr>
            <a:normAutofit/>
          </a:bodyPr>
          <a:lstStyle/>
          <a:p>
            <a:pPr algn="ctr"/>
            <a:r>
              <a:rPr lang="en-US" sz="4400" b="1" dirty="0"/>
              <a:t>One you teach something – </a:t>
            </a:r>
          </a:p>
          <a:p>
            <a:pPr algn="ctr"/>
            <a:r>
              <a:rPr lang="en-US" sz="4400" b="1" dirty="0"/>
              <a:t>you record it and </a:t>
            </a:r>
          </a:p>
          <a:p>
            <a:pPr algn="ctr"/>
            <a:r>
              <a:rPr lang="en-US" sz="4400" b="1" dirty="0"/>
              <a:t>you never have to teach it again!</a:t>
            </a:r>
          </a:p>
        </p:txBody>
      </p:sp>
    </p:spTree>
    <p:extLst>
      <p:ext uri="{BB962C8B-B14F-4D97-AF65-F5344CB8AC3E}">
        <p14:creationId xmlns:p14="http://schemas.microsoft.com/office/powerpoint/2010/main" val="156554750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showMasterSp="0">
  <p:cSld>
    <p:bg>
      <p:bgPr>
        <a:gradFill>
          <a:gsLst>
            <a:gs pos="74000">
              <a:srgbClr val="FFC000"/>
            </a:gs>
            <a:gs pos="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E4C270-F2FB-46BC-B813-8D64772DB316}"/>
              </a:ext>
            </a:extLst>
          </p:cNvPr>
          <p:cNvSpPr>
            <a:spLocks noGrp="1"/>
          </p:cNvSpPr>
          <p:nvPr>
            <p:ph type="title"/>
          </p:nvPr>
        </p:nvSpPr>
        <p:spPr/>
        <p:txBody>
          <a:bodyPr>
            <a:normAutofit/>
          </a:bodyPr>
          <a:lstStyle/>
          <a:p>
            <a:r>
              <a:rPr lang="en-US" sz="4400" dirty="0">
                <a:latin typeface="+mn-lt"/>
              </a:rPr>
              <a:t>The First Secret to the Coaching Membership Model is…</a:t>
            </a:r>
          </a:p>
        </p:txBody>
      </p:sp>
      <p:sp>
        <p:nvSpPr>
          <p:cNvPr id="3" name="Content Placeholder 2">
            <a:extLst>
              <a:ext uri="{FF2B5EF4-FFF2-40B4-BE49-F238E27FC236}">
                <a16:creationId xmlns:a16="http://schemas.microsoft.com/office/drawing/2014/main" id="{AA406ABF-3CAA-47C9-BC1C-093A08964159}"/>
              </a:ext>
            </a:extLst>
          </p:cNvPr>
          <p:cNvSpPr>
            <a:spLocks noGrp="1"/>
          </p:cNvSpPr>
          <p:nvPr>
            <p:ph idx="1"/>
          </p:nvPr>
        </p:nvSpPr>
        <p:spPr>
          <a:xfrm>
            <a:off x="1275906" y="2955852"/>
            <a:ext cx="9879773" cy="2796362"/>
          </a:xfrm>
          <a:custGeom>
            <a:avLst/>
            <a:gdLst>
              <a:gd name="connsiteX0" fmla="*/ 0 w 9879773"/>
              <a:gd name="connsiteY0" fmla="*/ 0 h 2796362"/>
              <a:gd name="connsiteX1" fmla="*/ 9879773 w 9879773"/>
              <a:gd name="connsiteY1" fmla="*/ 0 h 2796362"/>
              <a:gd name="connsiteX2" fmla="*/ 9879773 w 9879773"/>
              <a:gd name="connsiteY2" fmla="*/ 2796362 h 2796362"/>
              <a:gd name="connsiteX3" fmla="*/ 0 w 9879773"/>
              <a:gd name="connsiteY3" fmla="*/ 2796362 h 2796362"/>
              <a:gd name="connsiteX4" fmla="*/ 0 w 9879773"/>
              <a:gd name="connsiteY4" fmla="*/ 0 h 27963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9773" h="2796362" fill="none" extrusionOk="0">
                <a:moveTo>
                  <a:pt x="0" y="0"/>
                </a:moveTo>
                <a:cubicBezTo>
                  <a:pt x="3425136" y="-49533"/>
                  <a:pt x="8031137" y="-14809"/>
                  <a:pt x="9879773" y="0"/>
                </a:cubicBezTo>
                <a:cubicBezTo>
                  <a:pt x="9967412" y="529629"/>
                  <a:pt x="9807094" y="1906823"/>
                  <a:pt x="9879773" y="2796362"/>
                </a:cubicBezTo>
                <a:cubicBezTo>
                  <a:pt x="8035840" y="2748131"/>
                  <a:pt x="1245493" y="2880817"/>
                  <a:pt x="0" y="2796362"/>
                </a:cubicBezTo>
                <a:cubicBezTo>
                  <a:pt x="-38581" y="2448222"/>
                  <a:pt x="63341" y="1391019"/>
                  <a:pt x="0" y="0"/>
                </a:cubicBezTo>
                <a:close/>
              </a:path>
              <a:path w="9879773" h="2796362" stroke="0" extrusionOk="0">
                <a:moveTo>
                  <a:pt x="0" y="0"/>
                </a:moveTo>
                <a:cubicBezTo>
                  <a:pt x="3651831" y="118645"/>
                  <a:pt x="5794659" y="116012"/>
                  <a:pt x="9879773" y="0"/>
                </a:cubicBezTo>
                <a:cubicBezTo>
                  <a:pt x="9746891" y="539956"/>
                  <a:pt x="9964724" y="2102190"/>
                  <a:pt x="9879773" y="2796362"/>
                </a:cubicBezTo>
                <a:cubicBezTo>
                  <a:pt x="6531004" y="2930962"/>
                  <a:pt x="4670327" y="2639166"/>
                  <a:pt x="0" y="2796362"/>
                </a:cubicBezTo>
                <a:cubicBezTo>
                  <a:pt x="-20187" y="1927986"/>
                  <a:pt x="-152480" y="1119211"/>
                  <a:pt x="0" y="0"/>
                </a:cubicBezTo>
                <a:close/>
              </a:path>
            </a:pathLst>
          </a:custGeom>
          <a:ln w="60325">
            <a:noFill/>
            <a:prstDash val="solid"/>
            <a:extLst>
              <a:ext uri="{C807C97D-BFC1-408E-A445-0C87EB9F89A2}">
                <ask:lineSketchStyleProps xmlns:ask="http://schemas.microsoft.com/office/drawing/2018/sketchyshapes" sd="1219033472">
                  <ask:type>
                    <ask:lineSketchCurved/>
                  </ask:type>
                </ask:lineSketchStyleProps>
              </a:ext>
            </a:extLst>
          </a:ln>
          <a:effectLst>
            <a:glow rad="127000">
              <a:schemeClr val="accent4"/>
            </a:glow>
            <a:outerShdw blurRad="50800" dist="38100" dir="13500000" algn="br" rotWithShape="0">
              <a:prstClr val="black">
                <a:alpha val="40000"/>
              </a:prstClr>
            </a:outerShdw>
            <a:softEdge rad="12700"/>
          </a:effectLst>
        </p:spPr>
        <p:txBody>
          <a:bodyPr>
            <a:normAutofit/>
          </a:bodyPr>
          <a:lstStyle/>
          <a:p>
            <a:pPr algn="ctr"/>
            <a:r>
              <a:rPr lang="en-US" sz="4400" b="1" dirty="0"/>
              <a:t>One you teach something – </a:t>
            </a:r>
          </a:p>
          <a:p>
            <a:pPr algn="ctr"/>
            <a:r>
              <a:rPr lang="en-US" sz="4400" b="1" dirty="0"/>
              <a:t>you record it and </a:t>
            </a:r>
          </a:p>
          <a:p>
            <a:pPr algn="ctr"/>
            <a:r>
              <a:rPr lang="en-US" sz="4400" b="1" dirty="0"/>
              <a:t>you never have to teach it again!</a:t>
            </a:r>
          </a:p>
        </p:txBody>
      </p:sp>
    </p:spTree>
    <p:extLst>
      <p:ext uri="{BB962C8B-B14F-4D97-AF65-F5344CB8AC3E}">
        <p14:creationId xmlns:p14="http://schemas.microsoft.com/office/powerpoint/2010/main" val="256887447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showMasterSp="0">
  <p:cSld>
    <p:bg>
      <p:bgPr>
        <a:gradFill>
          <a:gsLst>
            <a:gs pos="74000">
              <a:srgbClr val="FFC000"/>
            </a:gs>
            <a:gs pos="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E4C270-F2FB-46BC-B813-8D64772DB316}"/>
              </a:ext>
            </a:extLst>
          </p:cNvPr>
          <p:cNvSpPr>
            <a:spLocks noGrp="1"/>
          </p:cNvSpPr>
          <p:nvPr>
            <p:ph type="title"/>
          </p:nvPr>
        </p:nvSpPr>
        <p:spPr/>
        <p:txBody>
          <a:bodyPr>
            <a:normAutofit/>
          </a:bodyPr>
          <a:lstStyle/>
          <a:p>
            <a:r>
              <a:rPr lang="en-US" sz="4400" dirty="0">
                <a:latin typeface="+mn-lt"/>
              </a:rPr>
              <a:t>The First Secret to the Coaching Membership Model is…</a:t>
            </a:r>
          </a:p>
        </p:txBody>
      </p:sp>
      <p:sp>
        <p:nvSpPr>
          <p:cNvPr id="3" name="Content Placeholder 2">
            <a:extLst>
              <a:ext uri="{FF2B5EF4-FFF2-40B4-BE49-F238E27FC236}">
                <a16:creationId xmlns:a16="http://schemas.microsoft.com/office/drawing/2014/main" id="{AA406ABF-3CAA-47C9-BC1C-093A08964159}"/>
              </a:ext>
            </a:extLst>
          </p:cNvPr>
          <p:cNvSpPr>
            <a:spLocks noGrp="1"/>
          </p:cNvSpPr>
          <p:nvPr>
            <p:ph idx="1"/>
          </p:nvPr>
        </p:nvSpPr>
        <p:spPr>
          <a:xfrm>
            <a:off x="1275906" y="2955852"/>
            <a:ext cx="9879773" cy="2796362"/>
          </a:xfrm>
          <a:custGeom>
            <a:avLst/>
            <a:gdLst>
              <a:gd name="connsiteX0" fmla="*/ 0 w 9879773"/>
              <a:gd name="connsiteY0" fmla="*/ 0 h 2796362"/>
              <a:gd name="connsiteX1" fmla="*/ 9879773 w 9879773"/>
              <a:gd name="connsiteY1" fmla="*/ 0 h 2796362"/>
              <a:gd name="connsiteX2" fmla="*/ 9879773 w 9879773"/>
              <a:gd name="connsiteY2" fmla="*/ 2796362 h 2796362"/>
              <a:gd name="connsiteX3" fmla="*/ 0 w 9879773"/>
              <a:gd name="connsiteY3" fmla="*/ 2796362 h 2796362"/>
              <a:gd name="connsiteX4" fmla="*/ 0 w 9879773"/>
              <a:gd name="connsiteY4" fmla="*/ 0 h 27963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9773" h="2796362" fill="none" extrusionOk="0">
                <a:moveTo>
                  <a:pt x="0" y="0"/>
                </a:moveTo>
                <a:cubicBezTo>
                  <a:pt x="3425136" y="-49533"/>
                  <a:pt x="8031137" y="-14809"/>
                  <a:pt x="9879773" y="0"/>
                </a:cubicBezTo>
                <a:cubicBezTo>
                  <a:pt x="9967412" y="529629"/>
                  <a:pt x="9807094" y="1906823"/>
                  <a:pt x="9879773" y="2796362"/>
                </a:cubicBezTo>
                <a:cubicBezTo>
                  <a:pt x="8035840" y="2748131"/>
                  <a:pt x="1245493" y="2880817"/>
                  <a:pt x="0" y="2796362"/>
                </a:cubicBezTo>
                <a:cubicBezTo>
                  <a:pt x="-38581" y="2448222"/>
                  <a:pt x="63341" y="1391019"/>
                  <a:pt x="0" y="0"/>
                </a:cubicBezTo>
                <a:close/>
              </a:path>
              <a:path w="9879773" h="2796362" stroke="0" extrusionOk="0">
                <a:moveTo>
                  <a:pt x="0" y="0"/>
                </a:moveTo>
                <a:cubicBezTo>
                  <a:pt x="3651831" y="118645"/>
                  <a:pt x="5794659" y="116012"/>
                  <a:pt x="9879773" y="0"/>
                </a:cubicBezTo>
                <a:cubicBezTo>
                  <a:pt x="9746891" y="539956"/>
                  <a:pt x="9964724" y="2102190"/>
                  <a:pt x="9879773" y="2796362"/>
                </a:cubicBezTo>
                <a:cubicBezTo>
                  <a:pt x="6531004" y="2930962"/>
                  <a:pt x="4670327" y="2639166"/>
                  <a:pt x="0" y="2796362"/>
                </a:cubicBezTo>
                <a:cubicBezTo>
                  <a:pt x="-20187" y="1927986"/>
                  <a:pt x="-152480" y="1119211"/>
                  <a:pt x="0" y="0"/>
                </a:cubicBezTo>
                <a:close/>
              </a:path>
            </a:pathLst>
          </a:custGeom>
          <a:ln w="60325">
            <a:noFill/>
            <a:prstDash val="solid"/>
            <a:extLst>
              <a:ext uri="{C807C97D-BFC1-408E-A445-0C87EB9F89A2}">
                <ask:lineSketchStyleProps xmlns:ask="http://schemas.microsoft.com/office/drawing/2018/sketchyshapes" sd="1219033472">
                  <ask:type>
                    <ask:lineSketchCurved/>
                  </ask:type>
                </ask:lineSketchStyleProps>
              </a:ext>
            </a:extLst>
          </a:ln>
          <a:effectLst>
            <a:glow rad="127000">
              <a:schemeClr val="accent4"/>
            </a:glow>
            <a:outerShdw blurRad="50800" dist="38100" dir="13500000" algn="br" rotWithShape="0">
              <a:prstClr val="black">
                <a:alpha val="40000"/>
              </a:prstClr>
            </a:outerShdw>
            <a:softEdge rad="12700"/>
          </a:effectLst>
        </p:spPr>
        <p:txBody>
          <a:bodyPr>
            <a:normAutofit/>
          </a:bodyPr>
          <a:lstStyle/>
          <a:p>
            <a:pPr algn="ctr"/>
            <a:r>
              <a:rPr lang="en-US" sz="4400" b="1" dirty="0"/>
              <a:t>One you teach something – </a:t>
            </a:r>
          </a:p>
          <a:p>
            <a:pPr algn="ctr"/>
            <a:r>
              <a:rPr lang="en-US" sz="4400" b="1" dirty="0"/>
              <a:t>you record it and </a:t>
            </a:r>
          </a:p>
          <a:p>
            <a:pPr algn="ctr"/>
            <a:r>
              <a:rPr lang="en-US" sz="4400" b="1" dirty="0"/>
              <a:t>you never have to teach it again!</a:t>
            </a:r>
          </a:p>
        </p:txBody>
      </p:sp>
    </p:spTree>
    <p:extLst>
      <p:ext uri="{BB962C8B-B14F-4D97-AF65-F5344CB8AC3E}">
        <p14:creationId xmlns:p14="http://schemas.microsoft.com/office/powerpoint/2010/main" val="282316288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F9BBEE-4DC0-41B4-BFE2-F7EAD4B26DE7}"/>
              </a:ext>
            </a:extLst>
          </p:cNvPr>
          <p:cNvSpPr>
            <a:spLocks noGrp="1"/>
          </p:cNvSpPr>
          <p:nvPr>
            <p:ph type="title"/>
          </p:nvPr>
        </p:nvSpPr>
        <p:spPr/>
        <p:txBody>
          <a:bodyPr/>
          <a:lstStyle/>
          <a:p>
            <a:r>
              <a:rPr lang="en-US" dirty="0"/>
              <a:t>2</a:t>
            </a:r>
            <a:r>
              <a:rPr lang="en-US" baseline="30000" dirty="0"/>
              <a:t>nd</a:t>
            </a:r>
            <a:r>
              <a:rPr lang="en-US" dirty="0"/>
              <a:t> Secret …Once a Week </a:t>
            </a:r>
          </a:p>
        </p:txBody>
      </p:sp>
      <p:sp>
        <p:nvSpPr>
          <p:cNvPr id="3" name="Content Placeholder 2">
            <a:extLst>
              <a:ext uri="{FF2B5EF4-FFF2-40B4-BE49-F238E27FC236}">
                <a16:creationId xmlns:a16="http://schemas.microsoft.com/office/drawing/2014/main" id="{9136086F-A166-41EB-8B73-AC15ADBA4613}"/>
              </a:ext>
            </a:extLst>
          </p:cNvPr>
          <p:cNvSpPr>
            <a:spLocks noGrp="1"/>
          </p:cNvSpPr>
          <p:nvPr>
            <p:ph idx="1"/>
          </p:nvPr>
        </p:nvSpPr>
        <p:spPr/>
        <p:txBody>
          <a:bodyPr>
            <a:normAutofit/>
          </a:bodyPr>
          <a:lstStyle/>
          <a:p>
            <a:r>
              <a:rPr lang="en-US" sz="3200" dirty="0"/>
              <a:t>You hold a weekly Q &amp; A coaching call</a:t>
            </a:r>
          </a:p>
          <a:p>
            <a:r>
              <a:rPr lang="en-US" sz="3200" dirty="0"/>
              <a:t>Answering questions</a:t>
            </a:r>
          </a:p>
          <a:p>
            <a:r>
              <a:rPr lang="en-US" sz="3200" dirty="0"/>
              <a:t>Teaching</a:t>
            </a:r>
          </a:p>
          <a:p>
            <a:r>
              <a:rPr lang="en-US" sz="3200" dirty="0"/>
              <a:t>Guiding your clients to success</a:t>
            </a:r>
          </a:p>
        </p:txBody>
      </p:sp>
    </p:spTree>
    <p:extLst>
      <p:ext uri="{BB962C8B-B14F-4D97-AF65-F5344CB8AC3E}">
        <p14:creationId xmlns:p14="http://schemas.microsoft.com/office/powerpoint/2010/main" val="150629263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B58DCE-E6B0-44C1-92FB-1D8C46256462}"/>
              </a:ext>
            </a:extLst>
          </p:cNvPr>
          <p:cNvSpPr>
            <a:spLocks noGrp="1"/>
          </p:cNvSpPr>
          <p:nvPr>
            <p:ph type="title"/>
          </p:nvPr>
        </p:nvSpPr>
        <p:spPr/>
        <p:txBody>
          <a:bodyPr/>
          <a:lstStyle/>
          <a:p>
            <a:r>
              <a:rPr lang="en-US" dirty="0"/>
              <a:t>Instead of scheduling multiple 1-1 calls …</a:t>
            </a:r>
          </a:p>
        </p:txBody>
      </p:sp>
      <p:sp>
        <p:nvSpPr>
          <p:cNvPr id="3" name="Content Placeholder 2">
            <a:extLst>
              <a:ext uri="{FF2B5EF4-FFF2-40B4-BE49-F238E27FC236}">
                <a16:creationId xmlns:a16="http://schemas.microsoft.com/office/drawing/2014/main" id="{DCD49A15-3693-47A1-ADA6-D1CC2667C00B}"/>
              </a:ext>
            </a:extLst>
          </p:cNvPr>
          <p:cNvSpPr>
            <a:spLocks noGrp="1"/>
          </p:cNvSpPr>
          <p:nvPr>
            <p:ph idx="1"/>
          </p:nvPr>
        </p:nvSpPr>
        <p:spPr/>
        <p:txBody>
          <a:bodyPr>
            <a:normAutofit/>
          </a:bodyPr>
          <a:lstStyle/>
          <a:p>
            <a:r>
              <a:rPr lang="en-US" sz="3200" dirty="0"/>
              <a:t>Haven’t done the work</a:t>
            </a:r>
          </a:p>
          <a:p>
            <a:r>
              <a:rPr lang="en-US" sz="3200" dirty="0"/>
              <a:t>Takes 4 weeks to do what they said would do in 1</a:t>
            </a:r>
          </a:p>
          <a:p>
            <a:r>
              <a:rPr lang="en-US" sz="3200" dirty="0"/>
              <a:t>No momentum</a:t>
            </a:r>
          </a:p>
          <a:p>
            <a:r>
              <a:rPr lang="en-US" sz="3200" dirty="0"/>
              <a:t>Tough for you to stay excited</a:t>
            </a:r>
          </a:p>
        </p:txBody>
      </p:sp>
    </p:spTree>
    <p:extLst>
      <p:ext uri="{BB962C8B-B14F-4D97-AF65-F5344CB8AC3E}">
        <p14:creationId xmlns:p14="http://schemas.microsoft.com/office/powerpoint/2010/main" val="25796942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476A27-AD05-462A-8D72-C82E264BA52D}"/>
              </a:ext>
            </a:extLst>
          </p:cNvPr>
          <p:cNvSpPr>
            <a:spLocks noGrp="1"/>
          </p:cNvSpPr>
          <p:nvPr>
            <p:ph type="title"/>
          </p:nvPr>
        </p:nvSpPr>
        <p:spPr>
          <a:xfrm>
            <a:off x="477078" y="516836"/>
            <a:ext cx="3100136" cy="1960234"/>
          </a:xfrm>
        </p:spPr>
        <p:txBody>
          <a:bodyPr>
            <a:normAutofit/>
          </a:bodyPr>
          <a:lstStyle/>
          <a:p>
            <a:r>
              <a:rPr lang="en-US" sz="4000">
                <a:solidFill>
                  <a:srgbClr val="543650"/>
                </a:solidFill>
              </a:rPr>
              <a:t>Group Office Hours Style Coaching Call</a:t>
            </a:r>
          </a:p>
        </p:txBody>
      </p:sp>
      <p:sp>
        <p:nvSpPr>
          <p:cNvPr id="3" name="Content Placeholder 2">
            <a:extLst>
              <a:ext uri="{FF2B5EF4-FFF2-40B4-BE49-F238E27FC236}">
                <a16:creationId xmlns:a16="http://schemas.microsoft.com/office/drawing/2014/main" id="{19667445-3FCD-4600-9DB5-094682B902F9}"/>
              </a:ext>
            </a:extLst>
          </p:cNvPr>
          <p:cNvSpPr>
            <a:spLocks noGrp="1"/>
          </p:cNvSpPr>
          <p:nvPr>
            <p:ph idx="1"/>
          </p:nvPr>
        </p:nvSpPr>
        <p:spPr>
          <a:xfrm>
            <a:off x="492370" y="2790854"/>
            <a:ext cx="4951500" cy="3550303"/>
          </a:xfrm>
        </p:spPr>
        <p:txBody>
          <a:bodyPr>
            <a:normAutofit/>
          </a:bodyPr>
          <a:lstStyle/>
          <a:p>
            <a:pPr>
              <a:buFont typeface="Arial" panose="020B0604020202020204" pitchFamily="34" charset="0"/>
              <a:buChar char="•"/>
            </a:pPr>
            <a:r>
              <a:rPr lang="en-US" sz="2800" dirty="0"/>
              <a:t>Once a week</a:t>
            </a:r>
          </a:p>
          <a:p>
            <a:pPr>
              <a:buFont typeface="Arial" panose="020B0604020202020204" pitchFamily="34" charset="0"/>
              <a:buChar char="•"/>
            </a:pPr>
            <a:r>
              <a:rPr lang="en-US" sz="2800" dirty="0"/>
              <a:t>Clients show up to get help</a:t>
            </a:r>
          </a:p>
          <a:p>
            <a:pPr>
              <a:buFont typeface="Arial" panose="020B0604020202020204" pitchFamily="34" charset="0"/>
              <a:buChar char="•"/>
            </a:pPr>
            <a:r>
              <a:rPr lang="en-US" sz="2800" dirty="0"/>
              <a:t>Take responsibility for doing work</a:t>
            </a:r>
          </a:p>
          <a:p>
            <a:pPr>
              <a:buFont typeface="Arial" panose="020B0604020202020204" pitchFamily="34" charset="0"/>
              <a:buChar char="•"/>
            </a:pPr>
            <a:r>
              <a:rPr lang="en-US" sz="2800" dirty="0"/>
              <a:t>Come back next week for more</a:t>
            </a:r>
          </a:p>
        </p:txBody>
      </p:sp>
    </p:spTree>
    <p:extLst>
      <p:ext uri="{BB962C8B-B14F-4D97-AF65-F5344CB8AC3E}">
        <p14:creationId xmlns:p14="http://schemas.microsoft.com/office/powerpoint/2010/main" val="365886097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showMasterSp="0">
  <p:cSld>
    <p:bg>
      <p:bgPr>
        <a:solidFill>
          <a:schemeClr val="accent4">
            <a:alpha val="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C3FF5E-31C3-4F5E-9552-50FD4B23F6FF}"/>
              </a:ext>
            </a:extLst>
          </p:cNvPr>
          <p:cNvSpPr>
            <a:spLocks noGrp="1"/>
          </p:cNvSpPr>
          <p:nvPr>
            <p:ph type="title"/>
          </p:nvPr>
        </p:nvSpPr>
        <p:spPr>
          <a:xfrm>
            <a:off x="1097280" y="254705"/>
            <a:ext cx="10058400" cy="1450757"/>
          </a:xfrm>
        </p:spPr>
        <p:txBody>
          <a:bodyPr/>
          <a:lstStyle/>
          <a:p>
            <a:pPr algn="ctr"/>
            <a:r>
              <a:rPr lang="en-US" dirty="0">
                <a:solidFill>
                  <a:schemeClr val="accent1"/>
                </a:solidFill>
                <a:latin typeface="+mn-lt"/>
              </a:rPr>
              <a:t>Many times clients come to the live training…</a:t>
            </a:r>
          </a:p>
        </p:txBody>
      </p:sp>
      <p:sp>
        <p:nvSpPr>
          <p:cNvPr id="3" name="Content Placeholder 2">
            <a:extLst>
              <a:ext uri="{FF2B5EF4-FFF2-40B4-BE49-F238E27FC236}">
                <a16:creationId xmlns:a16="http://schemas.microsoft.com/office/drawing/2014/main" id="{65B68727-957E-4AE4-92B9-A4D4ED26A3A2}"/>
              </a:ext>
            </a:extLst>
          </p:cNvPr>
          <p:cNvSpPr>
            <a:spLocks noGrp="1"/>
          </p:cNvSpPr>
          <p:nvPr>
            <p:ph idx="1"/>
          </p:nvPr>
        </p:nvSpPr>
        <p:spPr>
          <a:xfrm>
            <a:off x="1097280" y="2639829"/>
            <a:ext cx="10058400" cy="3760891"/>
          </a:xfrm>
        </p:spPr>
        <p:txBody>
          <a:bodyPr>
            <a:normAutofit/>
          </a:bodyPr>
          <a:lstStyle/>
          <a:p>
            <a:pPr>
              <a:buFont typeface="Wingdings" panose="05000000000000000000" pitchFamily="2" charset="2"/>
              <a:buChar char="ü"/>
            </a:pPr>
            <a:r>
              <a:rPr lang="en-US" sz="3200" b="1" dirty="0"/>
              <a:t>They don’t need help,  </a:t>
            </a:r>
          </a:p>
          <a:p>
            <a:pPr>
              <a:buFont typeface="Wingdings" panose="05000000000000000000" pitchFamily="2" charset="2"/>
              <a:buChar char="ü"/>
            </a:pPr>
            <a:r>
              <a:rPr lang="en-US" sz="3200" b="1" dirty="0"/>
              <a:t>They LOVE hearing me help someone else, </a:t>
            </a:r>
          </a:p>
          <a:p>
            <a:pPr>
              <a:buFont typeface="Wingdings" panose="05000000000000000000" pitchFamily="2" charset="2"/>
              <a:buChar char="ü"/>
            </a:pPr>
            <a:r>
              <a:rPr lang="en-US" sz="3200" b="1" dirty="0"/>
              <a:t>They get ideas …</a:t>
            </a:r>
          </a:p>
        </p:txBody>
      </p:sp>
    </p:spTree>
    <p:extLst>
      <p:ext uri="{BB962C8B-B14F-4D97-AF65-F5344CB8AC3E}">
        <p14:creationId xmlns:p14="http://schemas.microsoft.com/office/powerpoint/2010/main" val="278164979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showMasterSp="0">
  <p:cSld>
    <p:bg>
      <p:bgPr shadeToTitle="1">
        <a:gradFill flip="none" rotWithShape="1">
          <a:gsLst>
            <a:gs pos="95000">
              <a:srgbClr val="90BCE3"/>
            </a:gs>
            <a:gs pos="66000">
              <a:schemeClr val="accent5">
                <a:lumMod val="40000"/>
                <a:lumOff val="60000"/>
              </a:schemeClr>
            </a:gs>
            <a:gs pos="79000">
              <a:schemeClr val="accent5">
                <a:lumMod val="95000"/>
                <a:lumOff val="5000"/>
              </a:schemeClr>
            </a:gs>
          </a:gsLst>
          <a:path path="shape">
            <a:fillToRect l="50000" t="50000" r="50000" b="50000"/>
          </a:path>
          <a:tileRect/>
        </a:gra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46D9255-C989-4F22-B759-8584DE24BBFE}"/>
              </a:ext>
            </a:extLst>
          </p:cNvPr>
          <p:cNvSpPr/>
          <p:nvPr/>
        </p:nvSpPr>
        <p:spPr>
          <a:xfrm>
            <a:off x="2694492" y="2360451"/>
            <a:ext cx="6803016" cy="2585323"/>
          </a:xfrm>
          <a:prstGeom prst="rect">
            <a:avLst/>
          </a:prstGeom>
          <a:noFill/>
        </p:spPr>
        <p:txBody>
          <a:bodyPr wrap="none" lIns="91440" tIns="45720" rIns="91440" bIns="45720">
            <a:spAutoFit/>
          </a:bodyPr>
          <a:lstStyle/>
          <a:p>
            <a:pPr algn="ctr"/>
            <a:r>
              <a:rPr lang="en-US" sz="5400" dirty="0">
                <a:ln w="0"/>
                <a:effectLst>
                  <a:outerShdw blurRad="38100" dist="19050" dir="2700000" algn="tl" rotWithShape="0">
                    <a:schemeClr val="dk1">
                      <a:alpha val="40000"/>
                    </a:schemeClr>
                  </a:outerShdw>
                </a:effectLst>
              </a:rPr>
              <a:t>Powerful Concept That </a:t>
            </a:r>
          </a:p>
          <a:p>
            <a:pPr algn="ctr"/>
            <a:r>
              <a:rPr lang="en-US" sz="5400" dirty="0">
                <a:ln w="0"/>
                <a:effectLst>
                  <a:outerShdw blurRad="38100" dist="19050" dir="2700000" algn="tl" rotWithShape="0">
                    <a:schemeClr val="dk1">
                      <a:alpha val="40000"/>
                    </a:schemeClr>
                  </a:outerShdw>
                </a:effectLst>
              </a:rPr>
              <a:t>Changes Lives and </a:t>
            </a:r>
          </a:p>
          <a:p>
            <a:pPr algn="ctr"/>
            <a:r>
              <a:rPr lang="en-US" sz="5400" dirty="0">
                <a:ln w="0"/>
                <a:effectLst>
                  <a:outerShdw blurRad="38100" dist="19050" dir="2700000" algn="tl" rotWithShape="0">
                    <a:schemeClr val="dk1">
                      <a:alpha val="40000"/>
                    </a:schemeClr>
                  </a:outerShdw>
                </a:effectLst>
              </a:rPr>
              <a:t>Clients LOVE It</a:t>
            </a:r>
          </a:p>
        </p:txBody>
      </p:sp>
    </p:spTree>
    <p:extLst>
      <p:ext uri="{BB962C8B-B14F-4D97-AF65-F5344CB8AC3E}">
        <p14:creationId xmlns:p14="http://schemas.microsoft.com/office/powerpoint/2010/main" val="68228946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721FF2-B896-4DB3-B744-ACC2D7183B69}"/>
              </a:ext>
            </a:extLst>
          </p:cNvPr>
          <p:cNvSpPr>
            <a:spLocks noGrp="1"/>
          </p:cNvSpPr>
          <p:nvPr>
            <p:ph type="title"/>
          </p:nvPr>
        </p:nvSpPr>
        <p:spPr/>
        <p:txBody>
          <a:bodyPr/>
          <a:lstStyle/>
          <a:p>
            <a:r>
              <a:rPr lang="en-US" dirty="0"/>
              <a:t>Instead of paying $200-$500 an hour</a:t>
            </a:r>
          </a:p>
        </p:txBody>
      </p:sp>
      <p:sp>
        <p:nvSpPr>
          <p:cNvPr id="3" name="Content Placeholder 2">
            <a:extLst>
              <a:ext uri="{FF2B5EF4-FFF2-40B4-BE49-F238E27FC236}">
                <a16:creationId xmlns:a16="http://schemas.microsoft.com/office/drawing/2014/main" id="{92F7EBCE-1CC2-457A-AAFE-816A392B1CAE}"/>
              </a:ext>
            </a:extLst>
          </p:cNvPr>
          <p:cNvSpPr>
            <a:spLocks noGrp="1"/>
          </p:cNvSpPr>
          <p:nvPr>
            <p:ph idx="1"/>
          </p:nvPr>
        </p:nvSpPr>
        <p:spPr>
          <a:xfrm>
            <a:off x="1097280" y="2998381"/>
            <a:ext cx="10058400" cy="2870711"/>
          </a:xfrm>
        </p:spPr>
        <p:txBody>
          <a:bodyPr>
            <a:normAutofit/>
          </a:bodyPr>
          <a:lstStyle/>
          <a:p>
            <a:pPr algn="ctr"/>
            <a:r>
              <a:rPr lang="en-US" sz="3600" dirty="0"/>
              <a:t>For 4 hours a month of access to you that would be $800-$2000 a Month!</a:t>
            </a:r>
          </a:p>
        </p:txBody>
      </p:sp>
    </p:spTree>
    <p:extLst>
      <p:ext uri="{BB962C8B-B14F-4D97-AF65-F5344CB8AC3E}">
        <p14:creationId xmlns:p14="http://schemas.microsoft.com/office/powerpoint/2010/main" val="334374219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3" name="Content Placeholder 2">
            <a:extLst>
              <a:ext uri="{FF2B5EF4-FFF2-40B4-BE49-F238E27FC236}">
                <a16:creationId xmlns:a16="http://schemas.microsoft.com/office/drawing/2014/main" id="{4CE97828-AFF6-420D-898A-6D0ACD3C0EF3}"/>
              </a:ext>
            </a:extLst>
          </p:cNvPr>
          <p:cNvSpPr>
            <a:spLocks noGrp="1"/>
          </p:cNvSpPr>
          <p:nvPr>
            <p:ph idx="1"/>
          </p:nvPr>
        </p:nvSpPr>
        <p:spPr>
          <a:xfrm>
            <a:off x="1066800" y="610142"/>
            <a:ext cx="10058400" cy="5343186"/>
          </a:xfrm>
        </p:spPr>
        <p:txBody>
          <a:bodyPr>
            <a:normAutofit lnSpcReduction="10000"/>
          </a:bodyPr>
          <a:lstStyle/>
          <a:p>
            <a:pPr marL="0" indent="0" algn="ctr">
              <a:buNone/>
            </a:pPr>
            <a:r>
              <a:rPr lang="en-US" sz="4400" b="1">
                <a:solidFill>
                  <a:schemeClr val="accent5">
                    <a:lumMod val="75000"/>
                  </a:schemeClr>
                </a:solidFill>
              </a:rPr>
              <a:t>Today I’ll show you:</a:t>
            </a:r>
          </a:p>
          <a:p>
            <a:pPr>
              <a:buFont typeface="Arial" panose="020B0604020202020204" pitchFamily="34" charset="0"/>
              <a:buChar char="•"/>
            </a:pPr>
            <a:endParaRPr lang="en-US" sz="3300" b="1">
              <a:solidFill>
                <a:schemeClr val="tx1"/>
              </a:solidFill>
            </a:endParaRPr>
          </a:p>
          <a:p>
            <a:pPr>
              <a:buFont typeface="Arial" panose="020B0604020202020204" pitchFamily="34" charset="0"/>
              <a:buChar char="•"/>
            </a:pPr>
            <a:r>
              <a:rPr lang="en-US" sz="3300" b="1">
                <a:solidFill>
                  <a:schemeClr val="tx1"/>
                </a:solidFill>
              </a:rPr>
              <a:t>How to Go From 1-1 to a Group Coaching Membership With Client Support as they need it</a:t>
            </a:r>
          </a:p>
          <a:p>
            <a:pPr>
              <a:buFont typeface="Arial" panose="020B0604020202020204" pitchFamily="34" charset="0"/>
              <a:buChar char="•"/>
            </a:pPr>
            <a:r>
              <a:rPr lang="en-US" sz="3300" b="1">
                <a:solidFill>
                  <a:schemeClr val="tx1"/>
                </a:solidFill>
              </a:rPr>
              <a:t>The scale freedom model so that you can help many more clients, while getting your life back and scaling back on 1-1</a:t>
            </a:r>
          </a:p>
          <a:p>
            <a:pPr>
              <a:buFont typeface="Arial" panose="020B0604020202020204" pitchFamily="34" charset="0"/>
              <a:buChar char="•"/>
            </a:pPr>
            <a:r>
              <a:rPr lang="en-US" sz="3300" b="1"/>
              <a:t>The 3 areas to focus on if you want to grow</a:t>
            </a:r>
          </a:p>
          <a:p>
            <a:pPr>
              <a:buFont typeface="Arial" panose="020B0604020202020204" pitchFamily="34" charset="0"/>
              <a:buChar char="•"/>
            </a:pPr>
            <a:r>
              <a:rPr lang="en-US" sz="3300" b="1">
                <a:solidFill>
                  <a:schemeClr val="tx1"/>
                </a:solidFill>
              </a:rPr>
              <a:t>I’ll give you a 5 step roadmap to implementing this business model FAST</a:t>
            </a:r>
          </a:p>
        </p:txBody>
      </p:sp>
    </p:spTree>
    <p:extLst>
      <p:ext uri="{BB962C8B-B14F-4D97-AF65-F5344CB8AC3E}">
        <p14:creationId xmlns:p14="http://schemas.microsoft.com/office/powerpoint/2010/main" val="274289309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F4DCDA-15B2-4B20-9309-D36EB4BA9497}"/>
              </a:ext>
            </a:extLst>
          </p:cNvPr>
          <p:cNvSpPr>
            <a:spLocks noGrp="1"/>
          </p:cNvSpPr>
          <p:nvPr>
            <p:ph type="title"/>
          </p:nvPr>
        </p:nvSpPr>
        <p:spPr/>
        <p:txBody>
          <a:bodyPr/>
          <a:lstStyle/>
          <a:p>
            <a:r>
              <a:rPr lang="en-US" dirty="0"/>
              <a:t>Instead clients pay a MONTHLY fee of …</a:t>
            </a:r>
          </a:p>
        </p:txBody>
      </p:sp>
      <p:sp>
        <p:nvSpPr>
          <p:cNvPr id="3" name="Content Placeholder 2">
            <a:extLst>
              <a:ext uri="{FF2B5EF4-FFF2-40B4-BE49-F238E27FC236}">
                <a16:creationId xmlns:a16="http://schemas.microsoft.com/office/drawing/2014/main" id="{6D423171-C377-4A66-AEF6-323F70CC8185}"/>
              </a:ext>
            </a:extLst>
          </p:cNvPr>
          <p:cNvSpPr>
            <a:spLocks noGrp="1"/>
          </p:cNvSpPr>
          <p:nvPr>
            <p:ph idx="1"/>
          </p:nvPr>
        </p:nvSpPr>
        <p:spPr>
          <a:xfrm>
            <a:off x="1097280" y="2732567"/>
            <a:ext cx="10058400" cy="3136525"/>
          </a:xfrm>
        </p:spPr>
        <p:txBody>
          <a:bodyPr>
            <a:normAutofit/>
          </a:bodyPr>
          <a:lstStyle/>
          <a:p>
            <a:r>
              <a:rPr lang="en-US" sz="3200" dirty="0"/>
              <a:t>$97 a month or</a:t>
            </a:r>
          </a:p>
          <a:p>
            <a:r>
              <a:rPr lang="en-US" sz="3200" dirty="0"/>
              <a:t>$197 a month or</a:t>
            </a:r>
          </a:p>
          <a:p>
            <a:r>
              <a:rPr lang="en-US" sz="3200" dirty="0"/>
              <a:t>$297 a month …</a:t>
            </a:r>
          </a:p>
        </p:txBody>
      </p:sp>
    </p:spTree>
    <p:extLst>
      <p:ext uri="{BB962C8B-B14F-4D97-AF65-F5344CB8AC3E}">
        <p14:creationId xmlns:p14="http://schemas.microsoft.com/office/powerpoint/2010/main" val="334491751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D423171-C377-4A66-AEF6-323F70CC8185}"/>
              </a:ext>
            </a:extLst>
          </p:cNvPr>
          <p:cNvSpPr>
            <a:spLocks noGrp="1"/>
          </p:cNvSpPr>
          <p:nvPr>
            <p:ph idx="1"/>
          </p:nvPr>
        </p:nvSpPr>
        <p:spPr>
          <a:xfrm>
            <a:off x="852732" y="1222744"/>
            <a:ext cx="10058400" cy="4391167"/>
          </a:xfrm>
        </p:spPr>
        <p:txBody>
          <a:bodyPr>
            <a:normAutofit/>
          </a:bodyPr>
          <a:lstStyle/>
          <a:p>
            <a:pPr algn="ctr">
              <a:lnSpc>
                <a:spcPct val="150000"/>
              </a:lnSpc>
            </a:pPr>
            <a:r>
              <a:rPr lang="en-US" sz="4400" b="1" dirty="0">
                <a:solidFill>
                  <a:schemeClr val="accent1"/>
                </a:solidFill>
              </a:rPr>
              <a:t>They save a HUGE amount of money to have access to talk with you each week…</a:t>
            </a:r>
          </a:p>
          <a:p>
            <a:pPr algn="ctr"/>
            <a:endParaRPr lang="en-US" sz="4400" b="1" dirty="0">
              <a:solidFill>
                <a:schemeClr val="accent1"/>
              </a:solidFill>
            </a:endParaRPr>
          </a:p>
          <a:p>
            <a:pPr algn="ctr"/>
            <a:r>
              <a:rPr lang="en-US" sz="4400" b="1" dirty="0">
                <a:solidFill>
                  <a:srgbClr val="C00000"/>
                </a:solidFill>
              </a:rPr>
              <a:t>YOU Make MORE MONEY!</a:t>
            </a:r>
          </a:p>
        </p:txBody>
      </p:sp>
    </p:spTree>
    <p:extLst>
      <p:ext uri="{BB962C8B-B14F-4D97-AF65-F5344CB8AC3E}">
        <p14:creationId xmlns:p14="http://schemas.microsoft.com/office/powerpoint/2010/main" val="358460183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9328F5-CBA8-4D09-B383-C4D966A52D18}"/>
              </a:ext>
            </a:extLst>
          </p:cNvPr>
          <p:cNvSpPr>
            <a:spLocks noGrp="1"/>
          </p:cNvSpPr>
          <p:nvPr>
            <p:ph type="title"/>
          </p:nvPr>
        </p:nvSpPr>
        <p:spPr/>
        <p:txBody>
          <a:bodyPr/>
          <a:lstStyle/>
          <a:p>
            <a:r>
              <a:rPr lang="en-US" dirty="0"/>
              <a:t>When you charge $200-$500 an hour 1-1</a:t>
            </a:r>
          </a:p>
        </p:txBody>
      </p:sp>
      <p:sp>
        <p:nvSpPr>
          <p:cNvPr id="3" name="Content Placeholder 2">
            <a:extLst>
              <a:ext uri="{FF2B5EF4-FFF2-40B4-BE49-F238E27FC236}">
                <a16:creationId xmlns:a16="http://schemas.microsoft.com/office/drawing/2014/main" id="{54C5772A-B7CF-4365-95D7-B08C976206CA}"/>
              </a:ext>
            </a:extLst>
          </p:cNvPr>
          <p:cNvSpPr>
            <a:spLocks noGrp="1"/>
          </p:cNvSpPr>
          <p:nvPr>
            <p:ph idx="1"/>
          </p:nvPr>
        </p:nvSpPr>
        <p:spPr>
          <a:xfrm>
            <a:off x="3976578" y="2658140"/>
            <a:ext cx="5518296" cy="3210952"/>
          </a:xfrm>
        </p:spPr>
        <p:txBody>
          <a:bodyPr>
            <a:normAutofit/>
          </a:bodyPr>
          <a:lstStyle/>
          <a:p>
            <a:r>
              <a:rPr lang="en-US" sz="3200" dirty="0">
                <a:sym typeface="Wingdings" panose="05000000000000000000" pitchFamily="2" charset="2"/>
              </a:rPr>
              <a:t></a:t>
            </a:r>
            <a:r>
              <a:rPr lang="en-US" sz="3200" dirty="0"/>
              <a:t>Emotionally invested…</a:t>
            </a:r>
          </a:p>
          <a:p>
            <a:r>
              <a:rPr lang="en-US" sz="3200" dirty="0">
                <a:sym typeface="Wingdings" panose="05000000000000000000" pitchFamily="2" charset="2"/>
              </a:rPr>
              <a:t></a:t>
            </a:r>
            <a:r>
              <a:rPr lang="en-US" sz="3200" dirty="0"/>
              <a:t>10-15 clients a week</a:t>
            </a:r>
          </a:p>
          <a:p>
            <a:r>
              <a:rPr lang="en-US" sz="3200" dirty="0">
                <a:sym typeface="Wingdings" panose="05000000000000000000" pitchFamily="2" charset="2"/>
              </a:rPr>
              <a:t></a:t>
            </a:r>
            <a:r>
              <a:rPr lang="en-US" sz="3200" dirty="0"/>
              <a:t>Your income caps out</a:t>
            </a:r>
          </a:p>
          <a:p>
            <a:pPr algn="ctr"/>
            <a:r>
              <a:rPr lang="en-US" sz="3200" dirty="0"/>
              <a:t>BUT…</a:t>
            </a:r>
          </a:p>
        </p:txBody>
      </p:sp>
    </p:spTree>
    <p:extLst>
      <p:ext uri="{BB962C8B-B14F-4D97-AF65-F5344CB8AC3E}">
        <p14:creationId xmlns:p14="http://schemas.microsoft.com/office/powerpoint/2010/main" val="281838211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4C5772A-B7CF-4365-95D7-B08C976206CA}"/>
              </a:ext>
            </a:extLst>
          </p:cNvPr>
          <p:cNvSpPr>
            <a:spLocks noGrp="1"/>
          </p:cNvSpPr>
          <p:nvPr>
            <p:ph idx="1"/>
          </p:nvPr>
        </p:nvSpPr>
        <p:spPr>
          <a:xfrm>
            <a:off x="1158949" y="1041991"/>
            <a:ext cx="10037135" cy="4433776"/>
          </a:xfrm>
          <a:solidFill>
            <a:schemeClr val="bg1"/>
          </a:solidFill>
        </p:spPr>
        <p:txBody>
          <a:bodyPr>
            <a:normAutofit fontScale="92500" lnSpcReduction="20000"/>
          </a:bodyPr>
          <a:lstStyle/>
          <a:p>
            <a:pPr algn="ctr">
              <a:lnSpc>
                <a:spcPct val="150000"/>
              </a:lnSpc>
            </a:pPr>
            <a:r>
              <a:rPr lang="en-US" sz="4700" b="1" dirty="0">
                <a:solidFill>
                  <a:schemeClr val="tx1"/>
                </a:solidFill>
                <a:sym typeface="Wingdings" panose="05000000000000000000" pitchFamily="2" charset="2"/>
              </a:rPr>
              <a:t>Personally… </a:t>
            </a:r>
          </a:p>
          <a:p>
            <a:pPr algn="ctr">
              <a:lnSpc>
                <a:spcPct val="150000"/>
              </a:lnSpc>
            </a:pPr>
            <a:r>
              <a:rPr lang="en-US" sz="4000" b="1" dirty="0">
                <a:solidFill>
                  <a:schemeClr val="tx1"/>
                </a:solidFill>
                <a:sym typeface="Wingdings" panose="05000000000000000000" pitchFamily="2" charset="2"/>
              </a:rPr>
              <a:t>I’ve had nearly 500 clients </a:t>
            </a:r>
          </a:p>
          <a:p>
            <a:pPr algn="ctr">
              <a:lnSpc>
                <a:spcPct val="150000"/>
              </a:lnSpc>
            </a:pPr>
            <a:r>
              <a:rPr lang="en-US" sz="4000" b="1" dirty="0">
                <a:solidFill>
                  <a:schemeClr val="tx1"/>
                </a:solidFill>
                <a:sym typeface="Wingdings" panose="05000000000000000000" pitchFamily="2" charset="2"/>
              </a:rPr>
              <a:t>in a coaching program at one time and </a:t>
            </a:r>
          </a:p>
          <a:p>
            <a:pPr algn="ctr">
              <a:lnSpc>
                <a:spcPct val="150000"/>
              </a:lnSpc>
            </a:pPr>
            <a:r>
              <a:rPr lang="en-US" sz="4000" b="1" dirty="0">
                <a:solidFill>
                  <a:schemeClr val="tx1"/>
                </a:solidFill>
                <a:sym typeface="Wingdings" panose="05000000000000000000" pitchFamily="2" charset="2"/>
              </a:rPr>
              <a:t>only a handful </a:t>
            </a:r>
          </a:p>
          <a:p>
            <a:pPr algn="ctr">
              <a:lnSpc>
                <a:spcPct val="150000"/>
              </a:lnSpc>
            </a:pPr>
            <a:r>
              <a:rPr lang="en-US" sz="4000" b="1" dirty="0">
                <a:solidFill>
                  <a:schemeClr val="tx1"/>
                </a:solidFill>
                <a:sym typeface="Wingdings" panose="05000000000000000000" pitchFamily="2" charset="2"/>
              </a:rPr>
              <a:t>ask questions each week</a:t>
            </a:r>
            <a:endParaRPr lang="en-US" sz="4000" b="1" dirty="0">
              <a:solidFill>
                <a:schemeClr val="tx1"/>
              </a:solidFill>
            </a:endParaRPr>
          </a:p>
        </p:txBody>
      </p:sp>
      <p:sp>
        <p:nvSpPr>
          <p:cNvPr id="6" name="Moon 5">
            <a:extLst>
              <a:ext uri="{FF2B5EF4-FFF2-40B4-BE49-F238E27FC236}">
                <a16:creationId xmlns:a16="http://schemas.microsoft.com/office/drawing/2014/main" id="{45E79948-6A49-44B5-AE74-F5014AA3826B}"/>
              </a:ext>
            </a:extLst>
          </p:cNvPr>
          <p:cNvSpPr/>
          <p:nvPr/>
        </p:nvSpPr>
        <p:spPr>
          <a:xfrm rot="2031346">
            <a:off x="3540637" y="-427115"/>
            <a:ext cx="5345352" cy="5377782"/>
          </a:xfrm>
          <a:prstGeom prst="moon">
            <a:avLst>
              <a:gd name="adj" fmla="val 43598"/>
            </a:avLst>
          </a:prstGeom>
          <a:solidFill>
            <a:schemeClr val="accent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64587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4C5772A-B7CF-4365-95D7-B08C976206CA}"/>
              </a:ext>
            </a:extLst>
          </p:cNvPr>
          <p:cNvSpPr>
            <a:spLocks noGrp="1"/>
          </p:cNvSpPr>
          <p:nvPr>
            <p:ph idx="1"/>
          </p:nvPr>
        </p:nvSpPr>
        <p:spPr>
          <a:xfrm>
            <a:off x="1222745" y="1024906"/>
            <a:ext cx="10037135" cy="4886795"/>
          </a:xfrm>
          <a:solidFill>
            <a:schemeClr val="bg1"/>
          </a:solidFill>
        </p:spPr>
        <p:txBody>
          <a:bodyPr>
            <a:normAutofit lnSpcReduction="10000"/>
          </a:bodyPr>
          <a:lstStyle/>
          <a:p>
            <a:pPr algn="ctr">
              <a:lnSpc>
                <a:spcPct val="150000"/>
              </a:lnSpc>
            </a:pPr>
            <a:r>
              <a:rPr lang="en-US" sz="4700" b="1" dirty="0">
                <a:solidFill>
                  <a:schemeClr val="tx1"/>
                </a:solidFill>
                <a:sym typeface="Wingdings" panose="05000000000000000000" pitchFamily="2" charset="2"/>
              </a:rPr>
              <a:t>Record the sessions… </a:t>
            </a:r>
          </a:p>
          <a:p>
            <a:pPr algn="ctr">
              <a:lnSpc>
                <a:spcPct val="150000"/>
              </a:lnSpc>
            </a:pPr>
            <a:r>
              <a:rPr lang="en-US" sz="4000" b="1" dirty="0">
                <a:solidFill>
                  <a:schemeClr val="tx1"/>
                </a:solidFill>
                <a:sym typeface="Wingdings" panose="05000000000000000000" pitchFamily="2" charset="2"/>
              </a:rPr>
              <a:t>Most clients watch the recording instead of showing up live so</a:t>
            </a:r>
          </a:p>
          <a:p>
            <a:pPr algn="ctr">
              <a:lnSpc>
                <a:spcPct val="150000"/>
              </a:lnSpc>
            </a:pPr>
            <a:r>
              <a:rPr lang="en-US" sz="4000" b="1" dirty="0">
                <a:solidFill>
                  <a:schemeClr val="tx1"/>
                </a:solidFill>
                <a:sym typeface="Wingdings" panose="05000000000000000000" pitchFamily="2" charset="2"/>
              </a:rPr>
              <a:t>With 500 clients you may only have 30-40 show up live</a:t>
            </a:r>
            <a:endParaRPr lang="en-US" sz="4000" b="1" dirty="0">
              <a:solidFill>
                <a:schemeClr val="tx1"/>
              </a:solidFill>
            </a:endParaRPr>
          </a:p>
        </p:txBody>
      </p:sp>
      <p:sp>
        <p:nvSpPr>
          <p:cNvPr id="6" name="Moon 5">
            <a:extLst>
              <a:ext uri="{FF2B5EF4-FFF2-40B4-BE49-F238E27FC236}">
                <a16:creationId xmlns:a16="http://schemas.microsoft.com/office/drawing/2014/main" id="{45E79948-6A49-44B5-AE74-F5014AA3826B}"/>
              </a:ext>
            </a:extLst>
          </p:cNvPr>
          <p:cNvSpPr/>
          <p:nvPr/>
        </p:nvSpPr>
        <p:spPr>
          <a:xfrm rot="9075782">
            <a:off x="8043041" y="1231782"/>
            <a:ext cx="2608663" cy="3198162"/>
          </a:xfrm>
          <a:prstGeom prst="moon">
            <a:avLst>
              <a:gd name="adj" fmla="val 43598"/>
            </a:avLst>
          </a:prstGeom>
          <a:solidFill>
            <a:schemeClr val="accent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8266242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0F17D5-FD4B-4BC9-B502-AA0CE8460768}"/>
              </a:ext>
            </a:extLst>
          </p:cNvPr>
          <p:cNvSpPr>
            <a:spLocks noGrp="1"/>
          </p:cNvSpPr>
          <p:nvPr>
            <p:ph type="title"/>
          </p:nvPr>
        </p:nvSpPr>
        <p:spPr/>
        <p:txBody>
          <a:bodyPr>
            <a:normAutofit/>
          </a:bodyPr>
          <a:lstStyle/>
          <a:p>
            <a:r>
              <a:rPr lang="en-US" sz="4400" dirty="0"/>
              <a:t>10% of them – </a:t>
            </a:r>
            <a:r>
              <a:rPr lang="en-US" sz="4000" dirty="0"/>
              <a:t>only 3</a:t>
            </a:r>
            <a:r>
              <a:rPr lang="en-US" sz="4400" dirty="0"/>
              <a:t> to 4 clients as questions!</a:t>
            </a:r>
          </a:p>
        </p:txBody>
      </p:sp>
      <p:sp>
        <p:nvSpPr>
          <p:cNvPr id="4" name="Content Placeholder 2">
            <a:extLst>
              <a:ext uri="{FF2B5EF4-FFF2-40B4-BE49-F238E27FC236}">
                <a16:creationId xmlns:a16="http://schemas.microsoft.com/office/drawing/2014/main" id="{3B50CCDF-3F77-4898-A056-7A8702EEFA56}"/>
              </a:ext>
            </a:extLst>
          </p:cNvPr>
          <p:cNvSpPr>
            <a:spLocks noGrp="1"/>
          </p:cNvSpPr>
          <p:nvPr>
            <p:ph idx="1"/>
          </p:nvPr>
        </p:nvSpPr>
        <p:spPr>
          <a:solidFill>
            <a:schemeClr val="bg1"/>
          </a:solidFill>
        </p:spPr>
        <p:txBody>
          <a:bodyPr>
            <a:normAutofit/>
          </a:bodyPr>
          <a:lstStyle/>
          <a:p>
            <a:pPr algn="ctr">
              <a:lnSpc>
                <a:spcPct val="150000"/>
              </a:lnSpc>
            </a:pPr>
            <a:r>
              <a:rPr lang="en-US" sz="4700" b="1" dirty="0">
                <a:solidFill>
                  <a:schemeClr val="tx1"/>
                </a:solidFill>
                <a:sym typeface="Wingdings" panose="05000000000000000000" pitchFamily="2" charset="2"/>
              </a:rPr>
              <a:t>Instead of making $200-$500 an hour,</a:t>
            </a:r>
          </a:p>
          <a:p>
            <a:pPr algn="ctr">
              <a:lnSpc>
                <a:spcPct val="150000"/>
              </a:lnSpc>
            </a:pPr>
            <a:r>
              <a:rPr lang="en-US" sz="4700" b="1" dirty="0">
                <a:solidFill>
                  <a:schemeClr val="tx1"/>
                </a:solidFill>
                <a:sym typeface="Wingdings" panose="05000000000000000000" pitchFamily="2" charset="2"/>
              </a:rPr>
              <a:t>You are making $100 X as many </a:t>
            </a:r>
          </a:p>
          <a:p>
            <a:pPr algn="ctr">
              <a:lnSpc>
                <a:spcPct val="150000"/>
              </a:lnSpc>
            </a:pPr>
            <a:r>
              <a:rPr lang="en-US" sz="4700" b="1" dirty="0">
                <a:solidFill>
                  <a:schemeClr val="tx1"/>
                </a:solidFill>
                <a:sym typeface="Wingdings" panose="05000000000000000000" pitchFamily="2" charset="2"/>
              </a:rPr>
              <a:t>Clients as you have</a:t>
            </a:r>
            <a:endParaRPr lang="en-US" sz="4000" b="1" dirty="0">
              <a:solidFill>
                <a:schemeClr val="tx1"/>
              </a:solidFill>
            </a:endParaRPr>
          </a:p>
        </p:txBody>
      </p:sp>
    </p:spTree>
    <p:extLst>
      <p:ext uri="{BB962C8B-B14F-4D97-AF65-F5344CB8AC3E}">
        <p14:creationId xmlns:p14="http://schemas.microsoft.com/office/powerpoint/2010/main" val="158045108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164514-8352-4079-A6F1-12D1D6C175F8}"/>
              </a:ext>
            </a:extLst>
          </p:cNvPr>
          <p:cNvSpPr>
            <a:spLocks noGrp="1"/>
          </p:cNvSpPr>
          <p:nvPr>
            <p:ph type="title"/>
          </p:nvPr>
        </p:nvSpPr>
        <p:spPr/>
        <p:txBody>
          <a:bodyPr/>
          <a:lstStyle/>
          <a:p>
            <a:r>
              <a:rPr lang="en-US" dirty="0"/>
              <a:t>If you have 200 clients …</a:t>
            </a:r>
          </a:p>
        </p:txBody>
      </p:sp>
      <p:sp>
        <p:nvSpPr>
          <p:cNvPr id="3" name="Content Placeholder 2">
            <a:extLst>
              <a:ext uri="{FF2B5EF4-FFF2-40B4-BE49-F238E27FC236}">
                <a16:creationId xmlns:a16="http://schemas.microsoft.com/office/drawing/2014/main" id="{63FA7CEF-E372-4961-971B-4823B58A1868}"/>
              </a:ext>
            </a:extLst>
          </p:cNvPr>
          <p:cNvSpPr>
            <a:spLocks noGrp="1"/>
          </p:cNvSpPr>
          <p:nvPr>
            <p:ph idx="1"/>
          </p:nvPr>
        </p:nvSpPr>
        <p:spPr/>
        <p:txBody>
          <a:bodyPr>
            <a:normAutofit/>
          </a:bodyPr>
          <a:lstStyle/>
          <a:p>
            <a:pPr algn="ctr"/>
            <a:r>
              <a:rPr lang="en-US" sz="3200" dirty="0"/>
              <a:t>That’s $20,000 a month for 4 hours of work </a:t>
            </a:r>
          </a:p>
          <a:p>
            <a:pPr algn="ctr"/>
            <a:r>
              <a:rPr lang="en-US" sz="3200" dirty="0"/>
              <a:t>(1 hour a week) of coaching </a:t>
            </a:r>
          </a:p>
          <a:p>
            <a:pPr algn="ctr"/>
            <a:r>
              <a:rPr lang="en-US" sz="3200" dirty="0"/>
              <a:t>You are literally making</a:t>
            </a:r>
          </a:p>
          <a:p>
            <a:pPr algn="ctr"/>
            <a:r>
              <a:rPr lang="en-US" sz="4000" b="1" dirty="0"/>
              <a:t>$5000 an hour for your work!</a:t>
            </a:r>
          </a:p>
        </p:txBody>
      </p:sp>
    </p:spTree>
    <p:extLst>
      <p:ext uri="{BB962C8B-B14F-4D97-AF65-F5344CB8AC3E}">
        <p14:creationId xmlns:p14="http://schemas.microsoft.com/office/powerpoint/2010/main" val="389830678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164514-8352-4079-A6F1-12D1D6C175F8}"/>
              </a:ext>
            </a:extLst>
          </p:cNvPr>
          <p:cNvSpPr>
            <a:spLocks noGrp="1"/>
          </p:cNvSpPr>
          <p:nvPr>
            <p:ph type="title"/>
          </p:nvPr>
        </p:nvSpPr>
        <p:spPr/>
        <p:txBody>
          <a:bodyPr/>
          <a:lstStyle/>
          <a:p>
            <a:r>
              <a:rPr lang="en-US" dirty="0"/>
              <a:t>Let’s compare:</a:t>
            </a:r>
          </a:p>
        </p:txBody>
      </p:sp>
      <p:sp>
        <p:nvSpPr>
          <p:cNvPr id="3" name="Content Placeholder 2">
            <a:extLst>
              <a:ext uri="{FF2B5EF4-FFF2-40B4-BE49-F238E27FC236}">
                <a16:creationId xmlns:a16="http://schemas.microsoft.com/office/drawing/2014/main" id="{63FA7CEF-E372-4961-971B-4823B58A1868}"/>
              </a:ext>
            </a:extLst>
          </p:cNvPr>
          <p:cNvSpPr>
            <a:spLocks noGrp="1"/>
          </p:cNvSpPr>
          <p:nvPr>
            <p:ph idx="1"/>
          </p:nvPr>
        </p:nvSpPr>
        <p:spPr/>
        <p:txBody>
          <a:bodyPr>
            <a:normAutofit/>
          </a:bodyPr>
          <a:lstStyle/>
          <a:p>
            <a:pPr algn="ctr"/>
            <a:r>
              <a:rPr lang="en-US" sz="3200" dirty="0"/>
              <a:t>That’s $20,000 a month for 4 hours of work </a:t>
            </a:r>
          </a:p>
          <a:p>
            <a:pPr algn="ctr"/>
            <a:r>
              <a:rPr lang="en-US" sz="3200" dirty="0"/>
              <a:t>(1 hour a week) of coaching </a:t>
            </a:r>
          </a:p>
          <a:p>
            <a:pPr algn="ctr"/>
            <a:r>
              <a:rPr lang="en-US" sz="3200" dirty="0"/>
              <a:t>You are literally making</a:t>
            </a:r>
          </a:p>
          <a:p>
            <a:pPr algn="ctr"/>
            <a:r>
              <a:rPr lang="en-US" sz="4000" b="1" dirty="0"/>
              <a:t>$5000 an hour for your work!</a:t>
            </a:r>
          </a:p>
        </p:txBody>
      </p:sp>
    </p:spTree>
    <p:extLst>
      <p:ext uri="{BB962C8B-B14F-4D97-AF65-F5344CB8AC3E}">
        <p14:creationId xmlns:p14="http://schemas.microsoft.com/office/powerpoint/2010/main" val="223591177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E476A4-E9C1-A745-B745-CC32428FB930}"/>
              </a:ext>
            </a:extLst>
          </p:cNvPr>
          <p:cNvSpPr>
            <a:spLocks noGrp="1"/>
          </p:cNvSpPr>
          <p:nvPr>
            <p:ph type="title"/>
          </p:nvPr>
        </p:nvSpPr>
        <p:spPr>
          <a:xfrm>
            <a:off x="839788" y="457200"/>
            <a:ext cx="3932237" cy="530225"/>
          </a:xfrm>
        </p:spPr>
        <p:txBody>
          <a:bodyPr>
            <a:noAutofit/>
          </a:bodyPr>
          <a:lstStyle/>
          <a:p>
            <a:r>
              <a:rPr lang="en-US" sz="4500" b="1" dirty="0"/>
              <a:t>Let’s compare:</a:t>
            </a:r>
          </a:p>
        </p:txBody>
      </p:sp>
      <p:sp>
        <p:nvSpPr>
          <p:cNvPr id="3" name="Content Placeholder 2">
            <a:extLst>
              <a:ext uri="{FF2B5EF4-FFF2-40B4-BE49-F238E27FC236}">
                <a16:creationId xmlns:a16="http://schemas.microsoft.com/office/drawing/2014/main" id="{500A8260-8532-0549-97B0-A46F01AC1DD5}"/>
              </a:ext>
            </a:extLst>
          </p:cNvPr>
          <p:cNvSpPr>
            <a:spLocks noGrp="1"/>
          </p:cNvSpPr>
          <p:nvPr>
            <p:ph idx="1"/>
          </p:nvPr>
        </p:nvSpPr>
        <p:spPr>
          <a:xfrm>
            <a:off x="6096000" y="987425"/>
            <a:ext cx="5259387" cy="4873625"/>
          </a:xfrm>
        </p:spPr>
        <p:txBody>
          <a:bodyPr>
            <a:normAutofit fontScale="92500"/>
          </a:bodyPr>
          <a:lstStyle/>
          <a:p>
            <a:pPr marL="0" indent="0">
              <a:buNone/>
            </a:pPr>
            <a:r>
              <a:rPr lang="en-US" b="1" dirty="0"/>
              <a:t>Coaching Membership:</a:t>
            </a:r>
          </a:p>
          <a:p>
            <a:pPr marL="0" indent="0">
              <a:buNone/>
            </a:pPr>
            <a:endParaRPr lang="en-US" dirty="0"/>
          </a:p>
          <a:p>
            <a:pPr marL="0" indent="0">
              <a:buNone/>
            </a:pPr>
            <a:r>
              <a:rPr lang="en-US" dirty="0"/>
              <a:t>You charge $200 a month</a:t>
            </a:r>
          </a:p>
          <a:p>
            <a:pPr marL="0" indent="0">
              <a:buNone/>
            </a:pPr>
            <a:endParaRPr lang="en-US" dirty="0"/>
          </a:p>
          <a:p>
            <a:pPr marL="0" indent="0">
              <a:buNone/>
            </a:pPr>
            <a:r>
              <a:rPr lang="en-US" dirty="0"/>
              <a:t>60 clients a month</a:t>
            </a:r>
          </a:p>
          <a:p>
            <a:pPr marL="0" indent="0">
              <a:buNone/>
            </a:pPr>
            <a:r>
              <a:rPr lang="en-US" dirty="0"/>
              <a:t>1 hour a week/ 4 hours a month</a:t>
            </a:r>
          </a:p>
          <a:p>
            <a:pPr marL="0" indent="0">
              <a:buNone/>
            </a:pPr>
            <a:endParaRPr lang="en-US" dirty="0"/>
          </a:p>
          <a:p>
            <a:pPr marL="0" indent="0">
              <a:buNone/>
            </a:pPr>
            <a:r>
              <a:rPr lang="en-US" b="1" i="1" dirty="0"/>
              <a:t>For $3000 a week or $12000 a month</a:t>
            </a:r>
          </a:p>
        </p:txBody>
      </p:sp>
      <p:sp>
        <p:nvSpPr>
          <p:cNvPr id="4" name="Text Placeholder 3">
            <a:extLst>
              <a:ext uri="{FF2B5EF4-FFF2-40B4-BE49-F238E27FC236}">
                <a16:creationId xmlns:a16="http://schemas.microsoft.com/office/drawing/2014/main" id="{D12F4EE3-E366-5142-A39F-5F85C451C83A}"/>
              </a:ext>
            </a:extLst>
          </p:cNvPr>
          <p:cNvSpPr>
            <a:spLocks noGrp="1"/>
          </p:cNvSpPr>
          <p:nvPr>
            <p:ph type="body" sz="half" idx="2"/>
          </p:nvPr>
        </p:nvSpPr>
        <p:spPr>
          <a:xfrm>
            <a:off x="839788" y="1147864"/>
            <a:ext cx="4938442" cy="4721124"/>
          </a:xfrm>
        </p:spPr>
        <p:txBody>
          <a:bodyPr>
            <a:noAutofit/>
          </a:bodyPr>
          <a:lstStyle/>
          <a:p>
            <a:r>
              <a:rPr lang="en-US" sz="3200" dirty="0"/>
              <a:t>1-1 Coaching:</a:t>
            </a:r>
          </a:p>
          <a:p>
            <a:endParaRPr lang="en-US" sz="3200" dirty="0"/>
          </a:p>
          <a:p>
            <a:r>
              <a:rPr lang="en-US" sz="3200" dirty="0"/>
              <a:t>You charge $200 an hour</a:t>
            </a:r>
          </a:p>
          <a:p>
            <a:r>
              <a:rPr lang="en-US" sz="3200" dirty="0"/>
              <a:t>15 sessions a week</a:t>
            </a:r>
          </a:p>
          <a:p>
            <a:endParaRPr lang="en-US" sz="3200" dirty="0"/>
          </a:p>
          <a:p>
            <a:r>
              <a:rPr lang="en-US" sz="3200" dirty="0"/>
              <a:t>That’s 15 hours of coaching a week/ 60 hours a month</a:t>
            </a:r>
          </a:p>
          <a:p>
            <a:r>
              <a:rPr lang="en-US" sz="3200" b="1" i="1" dirty="0"/>
              <a:t>For $3000 a week or $12000 a month</a:t>
            </a:r>
          </a:p>
        </p:txBody>
      </p:sp>
    </p:spTree>
    <p:extLst>
      <p:ext uri="{BB962C8B-B14F-4D97-AF65-F5344CB8AC3E}">
        <p14:creationId xmlns:p14="http://schemas.microsoft.com/office/powerpoint/2010/main" val="99426853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E476A4-E9C1-A745-B745-CC32428FB930}"/>
              </a:ext>
            </a:extLst>
          </p:cNvPr>
          <p:cNvSpPr>
            <a:spLocks noGrp="1"/>
          </p:cNvSpPr>
          <p:nvPr>
            <p:ph type="title"/>
          </p:nvPr>
        </p:nvSpPr>
        <p:spPr>
          <a:xfrm>
            <a:off x="839788" y="457200"/>
            <a:ext cx="3932237" cy="530225"/>
          </a:xfrm>
        </p:spPr>
        <p:txBody>
          <a:bodyPr>
            <a:noAutofit/>
          </a:bodyPr>
          <a:lstStyle/>
          <a:p>
            <a:r>
              <a:rPr lang="en-US" sz="4500" b="1" dirty="0"/>
              <a:t>Let’s compare:</a:t>
            </a:r>
          </a:p>
        </p:txBody>
      </p:sp>
      <p:sp>
        <p:nvSpPr>
          <p:cNvPr id="3" name="Content Placeholder 2">
            <a:extLst>
              <a:ext uri="{FF2B5EF4-FFF2-40B4-BE49-F238E27FC236}">
                <a16:creationId xmlns:a16="http://schemas.microsoft.com/office/drawing/2014/main" id="{500A8260-8532-0549-97B0-A46F01AC1DD5}"/>
              </a:ext>
            </a:extLst>
          </p:cNvPr>
          <p:cNvSpPr>
            <a:spLocks noGrp="1"/>
          </p:cNvSpPr>
          <p:nvPr>
            <p:ph idx="1"/>
          </p:nvPr>
        </p:nvSpPr>
        <p:spPr>
          <a:xfrm>
            <a:off x="6096000" y="987425"/>
            <a:ext cx="5259387" cy="4873625"/>
          </a:xfrm>
        </p:spPr>
        <p:txBody>
          <a:bodyPr>
            <a:normAutofit fontScale="92500"/>
          </a:bodyPr>
          <a:lstStyle/>
          <a:p>
            <a:pPr marL="0" indent="0">
              <a:buNone/>
            </a:pPr>
            <a:r>
              <a:rPr lang="en-US" b="1" dirty="0"/>
              <a:t>Coaching Membership:</a:t>
            </a:r>
          </a:p>
          <a:p>
            <a:pPr marL="0" indent="0">
              <a:buNone/>
            </a:pPr>
            <a:endParaRPr lang="en-US" dirty="0"/>
          </a:p>
          <a:p>
            <a:pPr marL="0" indent="0">
              <a:buNone/>
            </a:pPr>
            <a:r>
              <a:rPr lang="en-US" dirty="0"/>
              <a:t>You charge $200 a month</a:t>
            </a:r>
          </a:p>
          <a:p>
            <a:pPr marL="0" indent="0">
              <a:buNone/>
            </a:pPr>
            <a:endParaRPr lang="en-US" dirty="0"/>
          </a:p>
          <a:p>
            <a:pPr marL="0" indent="0">
              <a:buNone/>
            </a:pPr>
            <a:r>
              <a:rPr lang="en-US" dirty="0"/>
              <a:t>60 clients a month</a:t>
            </a:r>
          </a:p>
          <a:p>
            <a:pPr marL="0" indent="0">
              <a:buNone/>
            </a:pPr>
            <a:r>
              <a:rPr lang="en-US" dirty="0"/>
              <a:t>1 hour a week/ 4 hours a month</a:t>
            </a:r>
          </a:p>
          <a:p>
            <a:pPr marL="0" indent="0">
              <a:buNone/>
            </a:pPr>
            <a:endParaRPr lang="en-US" dirty="0"/>
          </a:p>
          <a:p>
            <a:pPr marL="0" indent="0">
              <a:buNone/>
            </a:pPr>
            <a:r>
              <a:rPr lang="en-US" b="1" i="1" dirty="0"/>
              <a:t>For $3000 a week or $12000 a month</a:t>
            </a:r>
          </a:p>
        </p:txBody>
      </p:sp>
      <p:sp>
        <p:nvSpPr>
          <p:cNvPr id="4" name="Text Placeholder 3">
            <a:extLst>
              <a:ext uri="{FF2B5EF4-FFF2-40B4-BE49-F238E27FC236}">
                <a16:creationId xmlns:a16="http://schemas.microsoft.com/office/drawing/2014/main" id="{D12F4EE3-E366-5142-A39F-5F85C451C83A}"/>
              </a:ext>
            </a:extLst>
          </p:cNvPr>
          <p:cNvSpPr>
            <a:spLocks noGrp="1"/>
          </p:cNvSpPr>
          <p:nvPr>
            <p:ph type="body" sz="half" idx="2"/>
          </p:nvPr>
        </p:nvSpPr>
        <p:spPr>
          <a:xfrm>
            <a:off x="839788" y="1147864"/>
            <a:ext cx="4938442" cy="4721124"/>
          </a:xfrm>
        </p:spPr>
        <p:txBody>
          <a:bodyPr>
            <a:noAutofit/>
          </a:bodyPr>
          <a:lstStyle/>
          <a:p>
            <a:r>
              <a:rPr lang="en-US" sz="3200" dirty="0"/>
              <a:t>1-1 Coaching:</a:t>
            </a:r>
          </a:p>
          <a:p>
            <a:endParaRPr lang="en-US" sz="3200" dirty="0"/>
          </a:p>
          <a:p>
            <a:r>
              <a:rPr lang="en-US" sz="3200" dirty="0"/>
              <a:t>You charge $200 an hour</a:t>
            </a:r>
          </a:p>
          <a:p>
            <a:r>
              <a:rPr lang="en-US" sz="3200" dirty="0"/>
              <a:t>15 sessions a week</a:t>
            </a:r>
          </a:p>
          <a:p>
            <a:endParaRPr lang="en-US" sz="3200" dirty="0"/>
          </a:p>
          <a:p>
            <a:r>
              <a:rPr lang="en-US" sz="3200" dirty="0"/>
              <a:t>That’s 15 hours of coaching a week/ 60 hours a month</a:t>
            </a:r>
          </a:p>
          <a:p>
            <a:r>
              <a:rPr lang="en-US" sz="3200" b="1" i="1" dirty="0"/>
              <a:t>For $3000 a week or $12000 a month</a:t>
            </a:r>
          </a:p>
        </p:txBody>
      </p:sp>
    </p:spTree>
    <p:extLst>
      <p:ext uri="{BB962C8B-B14F-4D97-AF65-F5344CB8AC3E}">
        <p14:creationId xmlns:p14="http://schemas.microsoft.com/office/powerpoint/2010/main" val="413888753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7">
            <a:extLst>
              <a:ext uri="{FF2B5EF4-FFF2-40B4-BE49-F238E27FC236}">
                <a16:creationId xmlns:a16="http://schemas.microsoft.com/office/drawing/2014/main" id="{CC5E77D9-49D6-4FDE-A6C7-EB81CB7E1944}"/>
              </a:ext>
            </a:extLst>
          </p:cNvPr>
          <p:cNvPicPr>
            <a:picLocks noChangeAspect="1"/>
          </p:cNvPicPr>
          <p:nvPr/>
        </p:nvPicPr>
        <p:blipFill rotWithShape="1">
          <a:blip r:embed="rId3"/>
          <a:srcRect t="3503"/>
          <a:stretch/>
        </p:blipFill>
        <p:spPr>
          <a:xfrm>
            <a:off x="3891298" y="2366937"/>
            <a:ext cx="3492081" cy="3268714"/>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
        <p:nvSpPr>
          <p:cNvPr id="2" name="Title 1">
            <a:extLst>
              <a:ext uri="{FF2B5EF4-FFF2-40B4-BE49-F238E27FC236}">
                <a16:creationId xmlns:a16="http://schemas.microsoft.com/office/drawing/2014/main" id="{D33995FD-3B24-1947-8F56-075326B58B07}"/>
              </a:ext>
            </a:extLst>
          </p:cNvPr>
          <p:cNvSpPr>
            <a:spLocks noGrp="1"/>
          </p:cNvSpPr>
          <p:nvPr>
            <p:ph type="title"/>
          </p:nvPr>
        </p:nvSpPr>
        <p:spPr/>
        <p:txBody>
          <a:bodyPr/>
          <a:lstStyle/>
          <a:p>
            <a:r>
              <a:rPr lang="en-US"/>
              <a:t>If you are here today, let me guess you are in one of the following situations (or a combo)</a:t>
            </a:r>
          </a:p>
        </p:txBody>
      </p:sp>
      <p:sp>
        <p:nvSpPr>
          <p:cNvPr id="3" name="Content Placeholder 2">
            <a:extLst>
              <a:ext uri="{FF2B5EF4-FFF2-40B4-BE49-F238E27FC236}">
                <a16:creationId xmlns:a16="http://schemas.microsoft.com/office/drawing/2014/main" id="{AE23A962-3FD6-BB45-A7D8-EDF951E59671}"/>
              </a:ext>
            </a:extLst>
          </p:cNvPr>
          <p:cNvSpPr>
            <a:spLocks noGrp="1"/>
          </p:cNvSpPr>
          <p:nvPr>
            <p:ph idx="1"/>
          </p:nvPr>
        </p:nvSpPr>
        <p:spPr/>
        <p:txBody>
          <a:bodyPr/>
          <a:lstStyle/>
          <a:p>
            <a:endParaRPr lang="en-US"/>
          </a:p>
          <a:p>
            <a:endParaRPr lang="en-US"/>
          </a:p>
          <a:p>
            <a:endParaRPr lang="en-US"/>
          </a:p>
          <a:p>
            <a:endParaRPr lang="en-US"/>
          </a:p>
          <a:p>
            <a:endParaRPr lang="en-US"/>
          </a:p>
        </p:txBody>
      </p:sp>
      <p:grpSp>
        <p:nvGrpSpPr>
          <p:cNvPr id="16" name="Group 15">
            <a:extLst>
              <a:ext uri="{FF2B5EF4-FFF2-40B4-BE49-F238E27FC236}">
                <a16:creationId xmlns:a16="http://schemas.microsoft.com/office/drawing/2014/main" id="{3E32AB92-39F1-4A87-9F47-58436892FD51}"/>
              </a:ext>
            </a:extLst>
          </p:cNvPr>
          <p:cNvGrpSpPr/>
          <p:nvPr/>
        </p:nvGrpSpPr>
        <p:grpSpPr>
          <a:xfrm>
            <a:off x="6595668" y="3476893"/>
            <a:ext cx="3269896" cy="2340136"/>
            <a:chOff x="127000" y="-30162"/>
            <a:chExt cx="7620000" cy="3933825"/>
          </a:xfrm>
        </p:grpSpPr>
        <p:pic>
          <p:nvPicPr>
            <p:cNvPr id="14" name="Picture 13">
              <a:extLst>
                <a:ext uri="{FF2B5EF4-FFF2-40B4-BE49-F238E27FC236}">
                  <a16:creationId xmlns:a16="http://schemas.microsoft.com/office/drawing/2014/main" id="{EE3D0F06-B107-41AF-AE05-1BD4BAFC659A}"/>
                </a:ext>
              </a:extLst>
            </p:cNvPr>
            <p:cNvPicPr>
              <a:picLocks noChangeAspect="1"/>
            </p:cNvPicPr>
            <p:nvPr/>
          </p:nvPicPr>
          <p:blipFill>
            <a:blip r:embed="rId4"/>
            <a:stretch>
              <a:fillRect/>
            </a:stretch>
          </p:blipFill>
          <p:spPr>
            <a:xfrm>
              <a:off x="127000" y="-30162"/>
              <a:ext cx="7620000" cy="3933825"/>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pic>
          <p:nvPicPr>
            <p:cNvPr id="15" name="Picture 14">
              <a:extLst>
                <a:ext uri="{FF2B5EF4-FFF2-40B4-BE49-F238E27FC236}">
                  <a16:creationId xmlns:a16="http://schemas.microsoft.com/office/drawing/2014/main" id="{B97BA558-8678-4E63-8A0D-143A9F57F4B2}"/>
                </a:ext>
              </a:extLst>
            </p:cNvPr>
            <p:cNvPicPr>
              <a:picLocks noChangeAspect="1"/>
            </p:cNvPicPr>
            <p:nvPr/>
          </p:nvPicPr>
          <p:blipFill>
            <a:blip r:embed="rId5"/>
            <a:stretch>
              <a:fillRect/>
            </a:stretch>
          </p:blipFill>
          <p:spPr>
            <a:xfrm>
              <a:off x="598488" y="406400"/>
              <a:ext cx="2909073" cy="2865437"/>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grpSp>
      <p:pic>
        <p:nvPicPr>
          <p:cNvPr id="22" name="Picture 21">
            <a:extLst>
              <a:ext uri="{FF2B5EF4-FFF2-40B4-BE49-F238E27FC236}">
                <a16:creationId xmlns:a16="http://schemas.microsoft.com/office/drawing/2014/main" id="{9BA48FAE-EBE9-422B-848B-88057A388EEA}"/>
              </a:ext>
            </a:extLst>
          </p:cNvPr>
          <p:cNvPicPr>
            <a:picLocks noChangeAspect="1"/>
          </p:cNvPicPr>
          <p:nvPr/>
        </p:nvPicPr>
        <p:blipFill>
          <a:blip r:embed="rId6"/>
          <a:stretch>
            <a:fillRect/>
          </a:stretch>
        </p:blipFill>
        <p:spPr>
          <a:xfrm>
            <a:off x="1807568" y="3690160"/>
            <a:ext cx="3093628" cy="2126869"/>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397484641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E476A4-E9C1-A745-B745-CC32428FB930}"/>
              </a:ext>
            </a:extLst>
          </p:cNvPr>
          <p:cNvSpPr>
            <a:spLocks noGrp="1"/>
          </p:cNvSpPr>
          <p:nvPr>
            <p:ph type="title"/>
          </p:nvPr>
        </p:nvSpPr>
        <p:spPr>
          <a:xfrm>
            <a:off x="839788" y="457200"/>
            <a:ext cx="3932237" cy="530225"/>
          </a:xfrm>
        </p:spPr>
        <p:txBody>
          <a:bodyPr>
            <a:noAutofit/>
          </a:bodyPr>
          <a:lstStyle/>
          <a:p>
            <a:r>
              <a:rPr lang="en-US" sz="4500" b="1" dirty="0"/>
              <a:t>Let’s compare:</a:t>
            </a:r>
          </a:p>
        </p:txBody>
      </p:sp>
      <p:sp>
        <p:nvSpPr>
          <p:cNvPr id="3" name="Content Placeholder 2">
            <a:extLst>
              <a:ext uri="{FF2B5EF4-FFF2-40B4-BE49-F238E27FC236}">
                <a16:creationId xmlns:a16="http://schemas.microsoft.com/office/drawing/2014/main" id="{500A8260-8532-0549-97B0-A46F01AC1DD5}"/>
              </a:ext>
            </a:extLst>
          </p:cNvPr>
          <p:cNvSpPr>
            <a:spLocks noGrp="1"/>
          </p:cNvSpPr>
          <p:nvPr>
            <p:ph idx="1"/>
          </p:nvPr>
        </p:nvSpPr>
        <p:spPr>
          <a:xfrm>
            <a:off x="6096000" y="987425"/>
            <a:ext cx="5259387" cy="4873625"/>
          </a:xfrm>
        </p:spPr>
        <p:txBody>
          <a:bodyPr>
            <a:normAutofit fontScale="92500" lnSpcReduction="10000"/>
          </a:bodyPr>
          <a:lstStyle/>
          <a:p>
            <a:pPr marL="0" indent="0">
              <a:buNone/>
            </a:pPr>
            <a:r>
              <a:rPr lang="en-US" b="1" dirty="0"/>
              <a:t>Coaching Membership:</a:t>
            </a:r>
          </a:p>
          <a:p>
            <a:pPr marL="0" indent="0">
              <a:buNone/>
            </a:pPr>
            <a:endParaRPr lang="en-US" dirty="0"/>
          </a:p>
          <a:p>
            <a:pPr marL="0" indent="0">
              <a:buNone/>
            </a:pPr>
            <a:r>
              <a:rPr lang="en-US" dirty="0"/>
              <a:t>You charge $100 a month</a:t>
            </a:r>
          </a:p>
          <a:p>
            <a:pPr marL="0" indent="0">
              <a:buNone/>
            </a:pPr>
            <a:endParaRPr lang="en-US" dirty="0"/>
          </a:p>
          <a:p>
            <a:pPr marL="0" indent="0">
              <a:buNone/>
            </a:pPr>
            <a:r>
              <a:rPr lang="en-US" dirty="0"/>
              <a:t>200 clients a month</a:t>
            </a:r>
          </a:p>
          <a:p>
            <a:pPr marL="0" indent="0">
              <a:buNone/>
            </a:pPr>
            <a:r>
              <a:rPr lang="en-US" dirty="0"/>
              <a:t>1.5 hours a week/ 6 hours a month</a:t>
            </a:r>
          </a:p>
          <a:p>
            <a:pPr marL="0" indent="0">
              <a:buNone/>
            </a:pPr>
            <a:endParaRPr lang="en-US" dirty="0"/>
          </a:p>
          <a:p>
            <a:pPr marL="0" indent="0">
              <a:buNone/>
            </a:pPr>
            <a:r>
              <a:rPr lang="en-US" b="1" i="1" dirty="0"/>
              <a:t>For $5000 a week or $20,000 a month</a:t>
            </a:r>
          </a:p>
        </p:txBody>
      </p:sp>
      <p:sp>
        <p:nvSpPr>
          <p:cNvPr id="4" name="Text Placeholder 3">
            <a:extLst>
              <a:ext uri="{FF2B5EF4-FFF2-40B4-BE49-F238E27FC236}">
                <a16:creationId xmlns:a16="http://schemas.microsoft.com/office/drawing/2014/main" id="{D12F4EE3-E366-5142-A39F-5F85C451C83A}"/>
              </a:ext>
            </a:extLst>
          </p:cNvPr>
          <p:cNvSpPr>
            <a:spLocks noGrp="1"/>
          </p:cNvSpPr>
          <p:nvPr>
            <p:ph type="body" sz="half" idx="2"/>
          </p:nvPr>
        </p:nvSpPr>
        <p:spPr>
          <a:xfrm>
            <a:off x="839788" y="1147864"/>
            <a:ext cx="4938442" cy="4721124"/>
          </a:xfrm>
        </p:spPr>
        <p:txBody>
          <a:bodyPr>
            <a:noAutofit/>
          </a:bodyPr>
          <a:lstStyle/>
          <a:p>
            <a:r>
              <a:rPr lang="en-US" sz="3200" dirty="0"/>
              <a:t>1-1 Coaching:</a:t>
            </a:r>
          </a:p>
          <a:p>
            <a:endParaRPr lang="en-US" sz="3200" dirty="0"/>
          </a:p>
          <a:p>
            <a:r>
              <a:rPr lang="en-US" sz="3200" dirty="0"/>
              <a:t>You charge $200 an hour</a:t>
            </a:r>
          </a:p>
          <a:p>
            <a:r>
              <a:rPr lang="en-US" sz="3200" dirty="0"/>
              <a:t>15 sessions a week</a:t>
            </a:r>
          </a:p>
          <a:p>
            <a:endParaRPr lang="en-US" sz="3200" dirty="0"/>
          </a:p>
          <a:p>
            <a:r>
              <a:rPr lang="en-US" sz="3200" dirty="0"/>
              <a:t>That’s 15 hours of coaching a week/ 60 hours a month</a:t>
            </a:r>
          </a:p>
          <a:p>
            <a:r>
              <a:rPr lang="en-US" sz="3200" b="1" i="1" dirty="0"/>
              <a:t>For $3000 a week or $12000 a month</a:t>
            </a:r>
          </a:p>
        </p:txBody>
      </p:sp>
    </p:spTree>
    <p:extLst>
      <p:ext uri="{BB962C8B-B14F-4D97-AF65-F5344CB8AC3E}">
        <p14:creationId xmlns:p14="http://schemas.microsoft.com/office/powerpoint/2010/main" val="110679641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86C997A-08DE-4A54-BEBD-C24E27567014}"/>
              </a:ext>
            </a:extLst>
          </p:cNvPr>
          <p:cNvSpPr/>
          <p:nvPr/>
        </p:nvSpPr>
        <p:spPr>
          <a:xfrm>
            <a:off x="832883" y="852973"/>
            <a:ext cx="10526233" cy="4433521"/>
          </a:xfrm>
          <a:prstGeom prst="rect">
            <a:avLst/>
          </a:prstGeom>
          <a:noFill/>
          <a:ln>
            <a:solidFill>
              <a:srgbClr val="FFC000"/>
            </a:solidFill>
          </a:ln>
          <a:effectLst>
            <a:glow rad="63500">
              <a:schemeClr val="accent5">
                <a:satMod val="175000"/>
                <a:alpha val="40000"/>
              </a:schemeClr>
            </a:glow>
          </a:effectLst>
        </p:spPr>
        <p:txBody>
          <a:bodyPr wrap="square" lIns="91440" tIns="45720" rIns="91440" bIns="45720">
            <a:spAutoFit/>
          </a:bodyPr>
          <a:lstStyle/>
          <a:p>
            <a:pPr algn="ctr">
              <a:lnSpc>
                <a:spcPct val="150000"/>
              </a:lnSpc>
            </a:pPr>
            <a:r>
              <a:rPr lang="en-US" sz="4800" b="1" u="sng">
                <a:ln w="0"/>
                <a:effectLst>
                  <a:outerShdw blurRad="38100" dist="19050" dir="2700000" algn="tl" rotWithShape="0">
                    <a:schemeClr val="dk1">
                      <a:alpha val="40000"/>
                    </a:schemeClr>
                  </a:outerShdw>
                </a:effectLst>
              </a:rPr>
              <a:t>The Coaching Membership Model. . .</a:t>
            </a:r>
          </a:p>
          <a:p>
            <a:pPr marL="571500" indent="-571500">
              <a:lnSpc>
                <a:spcPct val="150000"/>
              </a:lnSpc>
              <a:buFont typeface="Arial" panose="020B0604020202020204" pitchFamily="34" charset="0"/>
              <a:buChar char="•"/>
            </a:pPr>
            <a:r>
              <a:rPr lang="en-US" sz="3600" b="1" cap="none" spc="0">
                <a:ln w="0"/>
                <a:effectLst>
                  <a:outerShdw blurRad="38100" dist="19050" dir="2700000" algn="tl" rotWithShape="0">
                    <a:schemeClr val="dk1">
                      <a:alpha val="40000"/>
                    </a:schemeClr>
                  </a:outerShdw>
                </a:effectLst>
              </a:rPr>
              <a:t>Makes You MORE MONEY +</a:t>
            </a:r>
          </a:p>
          <a:p>
            <a:pPr marL="571500" indent="-571500">
              <a:lnSpc>
                <a:spcPct val="150000"/>
              </a:lnSpc>
              <a:buFont typeface="Arial" panose="020B0604020202020204" pitchFamily="34" charset="0"/>
              <a:buChar char="•"/>
            </a:pPr>
            <a:r>
              <a:rPr lang="en-US" sz="3600" b="1" cap="none" spc="0">
                <a:ln w="0"/>
                <a:effectLst>
                  <a:outerShdw blurRad="38100" dist="19050" dir="2700000" algn="tl" rotWithShape="0">
                    <a:schemeClr val="dk1">
                      <a:alpha val="40000"/>
                    </a:schemeClr>
                  </a:outerShdw>
                </a:effectLst>
              </a:rPr>
              <a:t>Allows You To Help 10X MORE Clients… </a:t>
            </a:r>
          </a:p>
          <a:p>
            <a:pPr marL="571500" indent="-571500">
              <a:lnSpc>
                <a:spcPct val="150000"/>
              </a:lnSpc>
              <a:buFont typeface="Arial" panose="020B0604020202020204" pitchFamily="34" charset="0"/>
              <a:buChar char="•"/>
            </a:pPr>
            <a:r>
              <a:rPr lang="en-US" sz="3600" b="1" cap="none" spc="0">
                <a:ln w="0"/>
                <a:effectLst>
                  <a:outerShdw blurRad="38100" dist="19050" dir="2700000" algn="tl" rotWithShape="0">
                    <a:schemeClr val="dk1">
                      <a:alpha val="40000"/>
                    </a:schemeClr>
                  </a:outerShdw>
                </a:effectLst>
              </a:rPr>
              <a:t>At The Same Time!</a:t>
            </a:r>
          </a:p>
          <a:p>
            <a:pPr algn="ctr">
              <a:lnSpc>
                <a:spcPct val="150000"/>
              </a:lnSpc>
            </a:pPr>
            <a:r>
              <a:rPr lang="en-US" sz="3600" b="1" cap="none" spc="0">
                <a:ln w="0"/>
                <a:effectLst>
                  <a:outerShdw blurRad="38100" dist="19050" dir="2700000" algn="tl" rotWithShape="0">
                    <a:schemeClr val="dk1">
                      <a:alpha val="40000"/>
                    </a:schemeClr>
                  </a:outerShdw>
                </a:effectLst>
              </a:rPr>
              <a:t>Win-win!!!</a:t>
            </a:r>
            <a:endParaRPr lang="en-US" sz="3600" b="1" cap="none" spc="0" dirty="0">
              <a:ln w="0"/>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407753678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E636AC-9DD0-496A-9474-D08419715BE1}"/>
              </a:ext>
            </a:extLst>
          </p:cNvPr>
          <p:cNvSpPr>
            <a:spLocks noGrp="1"/>
          </p:cNvSpPr>
          <p:nvPr>
            <p:ph type="title"/>
          </p:nvPr>
        </p:nvSpPr>
        <p:spPr>
          <a:xfrm>
            <a:off x="1006900" y="1188637"/>
            <a:ext cx="3141430" cy="4480726"/>
          </a:xfrm>
        </p:spPr>
        <p:txBody>
          <a:bodyPr>
            <a:normAutofit/>
          </a:bodyPr>
          <a:lstStyle/>
          <a:p>
            <a:pPr algn="r"/>
            <a:r>
              <a:rPr lang="en-US" sz="6600"/>
              <a:t>Here’s what it looks like …</a:t>
            </a:r>
          </a:p>
        </p:txBody>
      </p:sp>
      <p:sp>
        <p:nvSpPr>
          <p:cNvPr id="3" name="Content Placeholder 2">
            <a:extLst>
              <a:ext uri="{FF2B5EF4-FFF2-40B4-BE49-F238E27FC236}">
                <a16:creationId xmlns:a16="http://schemas.microsoft.com/office/drawing/2014/main" id="{ED2677AD-6B73-4F27-A7F1-E1569AE291B2}"/>
              </a:ext>
            </a:extLst>
          </p:cNvPr>
          <p:cNvSpPr>
            <a:spLocks noGrp="1"/>
          </p:cNvSpPr>
          <p:nvPr>
            <p:ph idx="1"/>
          </p:nvPr>
        </p:nvSpPr>
        <p:spPr>
          <a:xfrm>
            <a:off x="5138928" y="1338729"/>
            <a:ext cx="4795584" cy="4180542"/>
          </a:xfrm>
        </p:spPr>
        <p:txBody>
          <a:bodyPr anchor="ctr">
            <a:normAutofit/>
          </a:bodyPr>
          <a:lstStyle/>
          <a:p>
            <a:pPr>
              <a:buFont typeface="Arial" panose="020B0604020202020204" pitchFamily="34" charset="0"/>
              <a:buChar char="•"/>
            </a:pPr>
            <a:r>
              <a:rPr lang="en-US" sz="2400"/>
              <a:t> 1 Coaching Membership</a:t>
            </a:r>
          </a:p>
          <a:p>
            <a:pPr>
              <a:buFont typeface="Arial" panose="020B0604020202020204" pitchFamily="34" charset="0"/>
              <a:buChar char="•"/>
            </a:pPr>
            <a:r>
              <a:rPr lang="en-US" sz="2400"/>
              <a:t> You load step by step lessons teaching what you know</a:t>
            </a:r>
          </a:p>
          <a:p>
            <a:pPr>
              <a:buFont typeface="Arial" panose="020B0604020202020204" pitchFamily="34" charset="0"/>
              <a:buChar char="•"/>
            </a:pPr>
            <a:r>
              <a:rPr lang="en-US" sz="2400"/>
              <a:t> You give access to only the people paying $100 a month (or $97, $197, $297)</a:t>
            </a:r>
          </a:p>
          <a:p>
            <a:pPr>
              <a:buFont typeface="Arial" panose="020B0604020202020204" pitchFamily="34" charset="0"/>
              <a:buChar char="•"/>
            </a:pPr>
            <a:r>
              <a:rPr lang="en-US" sz="2400"/>
              <a:t> Each week you have a live Coaching Call where you answer questions</a:t>
            </a:r>
          </a:p>
        </p:txBody>
      </p:sp>
    </p:spTree>
    <p:extLst>
      <p:ext uri="{BB962C8B-B14F-4D97-AF65-F5344CB8AC3E}">
        <p14:creationId xmlns:p14="http://schemas.microsoft.com/office/powerpoint/2010/main" val="42754112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4545" name="Rectangle 1">
            <a:extLst>
              <a:ext uri="{FF2B5EF4-FFF2-40B4-BE49-F238E27FC236}">
                <a16:creationId xmlns:a16="http://schemas.microsoft.com/office/drawing/2014/main" id="{DA907D33-8D4F-0740-91BE-9062E13AEA42}"/>
              </a:ext>
            </a:extLst>
          </p:cNvPr>
          <p:cNvSpPr>
            <a:spLocks noGrp="1" noChangeArrowheads="1"/>
          </p:cNvSpPr>
          <p:nvPr>
            <p:ph type="title"/>
          </p:nvPr>
        </p:nvSpPr>
        <p:spPr>
          <a:xfrm>
            <a:off x="2265164" y="625078"/>
            <a:ext cx="7358063" cy="5018484"/>
          </a:xfrm>
        </p:spPr>
        <p:txBody>
          <a:bodyPr/>
          <a:lstStyle/>
          <a:p>
            <a:pPr eaLnBrk="1" hangingPunct="1"/>
            <a:br>
              <a:rPr lang="en-US" altLang="en-US" sz="2531">
                <a:latin typeface="Helvetica" pitchFamily="2" charset="0"/>
                <a:sym typeface="Helvetica" pitchFamily="2" charset="0"/>
              </a:rPr>
            </a:br>
            <a:br>
              <a:rPr lang="en-US" altLang="en-US" sz="2531">
                <a:latin typeface="Helvetica" pitchFamily="2" charset="0"/>
                <a:sym typeface="Helvetica" pitchFamily="2" charset="0"/>
              </a:rPr>
            </a:br>
            <a:br>
              <a:rPr lang="en-US" altLang="en-US" sz="2531">
                <a:latin typeface="Helvetica" pitchFamily="2" charset="0"/>
                <a:sym typeface="Helvetica" pitchFamily="2" charset="0"/>
              </a:rPr>
            </a:br>
            <a:br>
              <a:rPr lang="en-US" altLang="en-US" sz="2531">
                <a:latin typeface="Helvetica" pitchFamily="2" charset="0"/>
                <a:sym typeface="Helvetica" pitchFamily="2" charset="0"/>
              </a:rPr>
            </a:br>
            <a:br>
              <a:rPr lang="en-US" altLang="en-US" sz="2531">
                <a:latin typeface="Helvetica" pitchFamily="2" charset="0"/>
                <a:sym typeface="Helvetica" pitchFamily="2" charset="0"/>
              </a:rPr>
            </a:br>
            <a:br>
              <a:rPr lang="en-US" altLang="en-US" sz="2531">
                <a:latin typeface="Helvetica" pitchFamily="2" charset="0"/>
                <a:sym typeface="Helvetica" pitchFamily="2" charset="0"/>
              </a:rPr>
            </a:br>
            <a:br>
              <a:rPr lang="en-US" altLang="en-US" sz="2531">
                <a:latin typeface="Helvetica" pitchFamily="2" charset="0"/>
                <a:sym typeface="Helvetica" pitchFamily="2" charset="0"/>
              </a:rPr>
            </a:br>
            <a:br>
              <a:rPr lang="en-US" altLang="en-US" sz="2531">
                <a:latin typeface="Helvetica" pitchFamily="2" charset="0"/>
                <a:sym typeface="Helvetica" pitchFamily="2" charset="0"/>
              </a:rPr>
            </a:br>
            <a:br>
              <a:rPr lang="en-US" altLang="en-US" sz="2531">
                <a:latin typeface="Helvetica" pitchFamily="2" charset="0"/>
                <a:sym typeface="Helvetica" pitchFamily="2" charset="0"/>
              </a:rPr>
            </a:br>
            <a:br>
              <a:rPr lang="en-US" altLang="en-US" sz="2531">
                <a:latin typeface="Helvetica" pitchFamily="2" charset="0"/>
                <a:sym typeface="Helvetica" pitchFamily="2" charset="0"/>
              </a:rPr>
            </a:br>
            <a:br>
              <a:rPr lang="en-US" altLang="en-US" sz="2531">
                <a:latin typeface="Helvetica" pitchFamily="2" charset="0"/>
                <a:sym typeface="Helvetica" pitchFamily="2" charset="0"/>
              </a:rPr>
            </a:br>
            <a:br>
              <a:rPr lang="en-US" altLang="en-US" sz="2531">
                <a:latin typeface="Helvetica" pitchFamily="2" charset="0"/>
                <a:sym typeface="Helvetica" pitchFamily="2" charset="0"/>
              </a:rPr>
            </a:br>
            <a:br>
              <a:rPr lang="en-US" altLang="en-US" sz="2531">
                <a:latin typeface="Helvetica" pitchFamily="2" charset="0"/>
                <a:sym typeface="Helvetica" pitchFamily="2" charset="0"/>
              </a:rPr>
            </a:br>
            <a:endParaRPr lang="en-US" altLang="en-US" sz="2531">
              <a:latin typeface="Helvetica" pitchFamily="2" charset="0"/>
              <a:sym typeface="Helvetica" pitchFamily="2" charset="0"/>
            </a:endParaRPr>
          </a:p>
        </p:txBody>
      </p:sp>
      <p:sp>
        <p:nvSpPr>
          <p:cNvPr id="364546" name="Rectangle 2">
            <a:extLst>
              <a:ext uri="{FF2B5EF4-FFF2-40B4-BE49-F238E27FC236}">
                <a16:creationId xmlns:a16="http://schemas.microsoft.com/office/drawing/2014/main" id="{1A649157-E775-544D-97F1-A33D2AC109DB}"/>
              </a:ext>
            </a:extLst>
          </p:cNvPr>
          <p:cNvSpPr>
            <a:spLocks/>
          </p:cNvSpPr>
          <p:nvPr/>
        </p:nvSpPr>
        <p:spPr bwMode="auto">
          <a:xfrm>
            <a:off x="1541860" y="6197203"/>
            <a:ext cx="9135070" cy="660797"/>
          </a:xfrm>
          <a:prstGeom prst="rect">
            <a:avLst/>
          </a:prstGeom>
          <a:solidFill>
            <a:schemeClr val="accent1"/>
          </a:solid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lvl1pPr algn="ctr">
              <a:defRPr sz="3600">
                <a:solidFill>
                  <a:schemeClr val="tx1"/>
                </a:solidFill>
                <a:latin typeface="Gill Sans" panose="020B0502020104020203" pitchFamily="34" charset="-79"/>
                <a:ea typeface="PingFang SC Regular" panose="020B0400000000000000" pitchFamily="34" charset="-122"/>
                <a:sym typeface="Gill Sans" panose="020B0502020104020203" pitchFamily="34" charset="-79"/>
              </a:defRPr>
            </a:lvl1pPr>
            <a:lvl2pPr marL="742950" indent="-285750" algn="ctr">
              <a:defRPr sz="3600">
                <a:solidFill>
                  <a:schemeClr val="tx1"/>
                </a:solidFill>
                <a:latin typeface="Gill Sans" panose="020B0502020104020203" pitchFamily="34" charset="-79"/>
                <a:ea typeface="PingFang SC Regular" panose="020B0400000000000000" pitchFamily="34" charset="-122"/>
                <a:sym typeface="Gill Sans" panose="020B0502020104020203" pitchFamily="34" charset="-79"/>
              </a:defRPr>
            </a:lvl2pPr>
            <a:lvl3pPr marL="1143000" indent="-228600" algn="ctr">
              <a:defRPr sz="3600">
                <a:solidFill>
                  <a:schemeClr val="tx1"/>
                </a:solidFill>
                <a:latin typeface="Gill Sans" panose="020B0502020104020203" pitchFamily="34" charset="-79"/>
                <a:ea typeface="PingFang SC Regular" panose="020B0400000000000000" pitchFamily="34" charset="-122"/>
                <a:sym typeface="Gill Sans" panose="020B0502020104020203" pitchFamily="34" charset="-79"/>
              </a:defRPr>
            </a:lvl3pPr>
            <a:lvl4pPr marL="1600200" indent="-228600" algn="ctr">
              <a:defRPr sz="3600">
                <a:solidFill>
                  <a:schemeClr val="tx1"/>
                </a:solidFill>
                <a:latin typeface="Gill Sans" panose="020B0502020104020203" pitchFamily="34" charset="-79"/>
                <a:ea typeface="PingFang SC Regular" panose="020B0400000000000000" pitchFamily="34" charset="-122"/>
                <a:sym typeface="Gill Sans" panose="020B0502020104020203" pitchFamily="34" charset="-79"/>
              </a:defRPr>
            </a:lvl4pPr>
            <a:lvl5pPr marL="2057400" indent="-228600" algn="ctr">
              <a:defRPr sz="3600">
                <a:solidFill>
                  <a:schemeClr val="tx1"/>
                </a:solidFill>
                <a:latin typeface="Gill Sans" panose="020B0502020104020203" pitchFamily="34" charset="-79"/>
                <a:ea typeface="PingFang SC Regular" panose="020B0400000000000000" pitchFamily="34" charset="-122"/>
                <a:sym typeface="Gill Sans" panose="020B0502020104020203" pitchFamily="34" charset="-79"/>
              </a:defRPr>
            </a:lvl5pPr>
            <a:lvl6pPr marL="2514600" indent="-228600" algn="ctr" eaLnBrk="0" fontAlgn="base" hangingPunct="0">
              <a:spcBef>
                <a:spcPct val="0"/>
              </a:spcBef>
              <a:spcAft>
                <a:spcPct val="0"/>
              </a:spcAft>
              <a:defRPr sz="3600">
                <a:solidFill>
                  <a:schemeClr val="tx1"/>
                </a:solidFill>
                <a:latin typeface="Gill Sans" panose="020B0502020104020203" pitchFamily="34" charset="-79"/>
                <a:ea typeface="PingFang SC Regular" panose="020B0400000000000000" pitchFamily="34" charset="-122"/>
                <a:sym typeface="Gill Sans" panose="020B0502020104020203" pitchFamily="34" charset="-79"/>
              </a:defRPr>
            </a:lvl6pPr>
            <a:lvl7pPr marL="2971800" indent="-228600" algn="ctr" eaLnBrk="0" fontAlgn="base" hangingPunct="0">
              <a:spcBef>
                <a:spcPct val="0"/>
              </a:spcBef>
              <a:spcAft>
                <a:spcPct val="0"/>
              </a:spcAft>
              <a:defRPr sz="3600">
                <a:solidFill>
                  <a:schemeClr val="tx1"/>
                </a:solidFill>
                <a:latin typeface="Gill Sans" panose="020B0502020104020203" pitchFamily="34" charset="-79"/>
                <a:ea typeface="PingFang SC Regular" panose="020B0400000000000000" pitchFamily="34" charset="-122"/>
                <a:sym typeface="Gill Sans" panose="020B0502020104020203" pitchFamily="34" charset="-79"/>
              </a:defRPr>
            </a:lvl7pPr>
            <a:lvl8pPr marL="3429000" indent="-228600" algn="ctr" eaLnBrk="0" fontAlgn="base" hangingPunct="0">
              <a:spcBef>
                <a:spcPct val="0"/>
              </a:spcBef>
              <a:spcAft>
                <a:spcPct val="0"/>
              </a:spcAft>
              <a:defRPr sz="3600">
                <a:solidFill>
                  <a:schemeClr val="tx1"/>
                </a:solidFill>
                <a:latin typeface="Gill Sans" panose="020B0502020104020203" pitchFamily="34" charset="-79"/>
                <a:ea typeface="PingFang SC Regular" panose="020B0400000000000000" pitchFamily="34" charset="-122"/>
                <a:sym typeface="Gill Sans" panose="020B0502020104020203" pitchFamily="34" charset="-79"/>
              </a:defRPr>
            </a:lvl8pPr>
            <a:lvl9pPr marL="3886200" indent="-228600" algn="ctr" eaLnBrk="0" fontAlgn="base" hangingPunct="0">
              <a:spcBef>
                <a:spcPct val="0"/>
              </a:spcBef>
              <a:spcAft>
                <a:spcPct val="0"/>
              </a:spcAft>
              <a:defRPr sz="3600">
                <a:solidFill>
                  <a:schemeClr val="tx1"/>
                </a:solidFill>
                <a:latin typeface="Gill Sans" panose="020B0502020104020203" pitchFamily="34" charset="-79"/>
                <a:ea typeface="PingFang SC Regular" panose="020B0400000000000000" pitchFamily="34" charset="-122"/>
                <a:sym typeface="Gill Sans" panose="020B0502020104020203" pitchFamily="34" charset="-79"/>
              </a:defRPr>
            </a:lvl9pPr>
          </a:lstStyle>
          <a:p>
            <a:pPr eaLnBrk="1" hangingPunct="1"/>
            <a:endParaRPr lang="en-US" altLang="en-US" sz="2953">
              <a:solidFill>
                <a:srgbClr val="000000"/>
              </a:solidFill>
            </a:endParaRPr>
          </a:p>
        </p:txBody>
      </p:sp>
      <p:sp>
        <p:nvSpPr>
          <p:cNvPr id="364547" name="Rectangle 3">
            <a:extLst>
              <a:ext uri="{FF2B5EF4-FFF2-40B4-BE49-F238E27FC236}">
                <a16:creationId xmlns:a16="http://schemas.microsoft.com/office/drawing/2014/main" id="{9BC00376-35B0-5B40-B4B4-1F290558596F}"/>
              </a:ext>
            </a:extLst>
          </p:cNvPr>
          <p:cNvSpPr>
            <a:spLocks/>
          </p:cNvSpPr>
          <p:nvPr/>
        </p:nvSpPr>
        <p:spPr bwMode="auto">
          <a:xfrm>
            <a:off x="1524000" y="6362402"/>
            <a:ext cx="1830586" cy="3214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lvl1pPr algn="ctr">
              <a:defRPr sz="3600">
                <a:solidFill>
                  <a:schemeClr val="tx1"/>
                </a:solidFill>
                <a:latin typeface="Gill Sans" panose="020B0502020104020203" pitchFamily="34" charset="-79"/>
                <a:ea typeface="PingFang SC Regular" panose="020B0400000000000000" pitchFamily="34" charset="-122"/>
                <a:sym typeface="Gill Sans" panose="020B0502020104020203" pitchFamily="34" charset="-79"/>
              </a:defRPr>
            </a:lvl1pPr>
            <a:lvl2pPr marL="742950" indent="-285750" algn="ctr">
              <a:defRPr sz="3600">
                <a:solidFill>
                  <a:schemeClr val="tx1"/>
                </a:solidFill>
                <a:latin typeface="Gill Sans" panose="020B0502020104020203" pitchFamily="34" charset="-79"/>
                <a:ea typeface="PingFang SC Regular" panose="020B0400000000000000" pitchFamily="34" charset="-122"/>
                <a:sym typeface="Gill Sans" panose="020B0502020104020203" pitchFamily="34" charset="-79"/>
              </a:defRPr>
            </a:lvl2pPr>
            <a:lvl3pPr marL="1143000" indent="-228600" algn="ctr">
              <a:defRPr sz="3600">
                <a:solidFill>
                  <a:schemeClr val="tx1"/>
                </a:solidFill>
                <a:latin typeface="Gill Sans" panose="020B0502020104020203" pitchFamily="34" charset="-79"/>
                <a:ea typeface="PingFang SC Regular" panose="020B0400000000000000" pitchFamily="34" charset="-122"/>
                <a:sym typeface="Gill Sans" panose="020B0502020104020203" pitchFamily="34" charset="-79"/>
              </a:defRPr>
            </a:lvl3pPr>
            <a:lvl4pPr marL="1600200" indent="-228600" algn="ctr">
              <a:defRPr sz="3600">
                <a:solidFill>
                  <a:schemeClr val="tx1"/>
                </a:solidFill>
                <a:latin typeface="Gill Sans" panose="020B0502020104020203" pitchFamily="34" charset="-79"/>
                <a:ea typeface="PingFang SC Regular" panose="020B0400000000000000" pitchFamily="34" charset="-122"/>
                <a:sym typeface="Gill Sans" panose="020B0502020104020203" pitchFamily="34" charset="-79"/>
              </a:defRPr>
            </a:lvl4pPr>
            <a:lvl5pPr marL="2057400" indent="-228600" algn="ctr">
              <a:defRPr sz="3600">
                <a:solidFill>
                  <a:schemeClr val="tx1"/>
                </a:solidFill>
                <a:latin typeface="Gill Sans" panose="020B0502020104020203" pitchFamily="34" charset="-79"/>
                <a:ea typeface="PingFang SC Regular" panose="020B0400000000000000" pitchFamily="34" charset="-122"/>
                <a:sym typeface="Gill Sans" panose="020B0502020104020203" pitchFamily="34" charset="-79"/>
              </a:defRPr>
            </a:lvl5pPr>
            <a:lvl6pPr marL="2514600" indent="-228600" algn="ctr" eaLnBrk="0" fontAlgn="base" hangingPunct="0">
              <a:spcBef>
                <a:spcPct val="0"/>
              </a:spcBef>
              <a:spcAft>
                <a:spcPct val="0"/>
              </a:spcAft>
              <a:defRPr sz="3600">
                <a:solidFill>
                  <a:schemeClr val="tx1"/>
                </a:solidFill>
                <a:latin typeface="Gill Sans" panose="020B0502020104020203" pitchFamily="34" charset="-79"/>
                <a:ea typeface="PingFang SC Regular" panose="020B0400000000000000" pitchFamily="34" charset="-122"/>
                <a:sym typeface="Gill Sans" panose="020B0502020104020203" pitchFamily="34" charset="-79"/>
              </a:defRPr>
            </a:lvl6pPr>
            <a:lvl7pPr marL="2971800" indent="-228600" algn="ctr" eaLnBrk="0" fontAlgn="base" hangingPunct="0">
              <a:spcBef>
                <a:spcPct val="0"/>
              </a:spcBef>
              <a:spcAft>
                <a:spcPct val="0"/>
              </a:spcAft>
              <a:defRPr sz="3600">
                <a:solidFill>
                  <a:schemeClr val="tx1"/>
                </a:solidFill>
                <a:latin typeface="Gill Sans" panose="020B0502020104020203" pitchFamily="34" charset="-79"/>
                <a:ea typeface="PingFang SC Regular" panose="020B0400000000000000" pitchFamily="34" charset="-122"/>
                <a:sym typeface="Gill Sans" panose="020B0502020104020203" pitchFamily="34" charset="-79"/>
              </a:defRPr>
            </a:lvl7pPr>
            <a:lvl8pPr marL="3429000" indent="-228600" algn="ctr" eaLnBrk="0" fontAlgn="base" hangingPunct="0">
              <a:spcBef>
                <a:spcPct val="0"/>
              </a:spcBef>
              <a:spcAft>
                <a:spcPct val="0"/>
              </a:spcAft>
              <a:defRPr sz="3600">
                <a:solidFill>
                  <a:schemeClr val="tx1"/>
                </a:solidFill>
                <a:latin typeface="Gill Sans" panose="020B0502020104020203" pitchFamily="34" charset="-79"/>
                <a:ea typeface="PingFang SC Regular" panose="020B0400000000000000" pitchFamily="34" charset="-122"/>
                <a:sym typeface="Gill Sans" panose="020B0502020104020203" pitchFamily="34" charset="-79"/>
              </a:defRPr>
            </a:lvl8pPr>
            <a:lvl9pPr marL="3886200" indent="-228600" algn="ctr" eaLnBrk="0" fontAlgn="base" hangingPunct="0">
              <a:spcBef>
                <a:spcPct val="0"/>
              </a:spcBef>
              <a:spcAft>
                <a:spcPct val="0"/>
              </a:spcAft>
              <a:defRPr sz="3600">
                <a:solidFill>
                  <a:schemeClr val="tx1"/>
                </a:solidFill>
                <a:latin typeface="Gill Sans" panose="020B0502020104020203" pitchFamily="34" charset="-79"/>
                <a:ea typeface="PingFang SC Regular" panose="020B0400000000000000" pitchFamily="34" charset="-122"/>
                <a:sym typeface="Gill Sans" panose="020B0502020104020203" pitchFamily="34" charset="-79"/>
              </a:defRPr>
            </a:lvl9pPr>
          </a:lstStyle>
          <a:p>
            <a:pPr eaLnBrk="1" hangingPunct="1"/>
            <a:r>
              <a:rPr lang="en-US" altLang="en-US" sz="1687">
                <a:solidFill>
                  <a:srgbClr val="FFFFFF"/>
                </a:solidFill>
                <a:cs typeface="Gill Sans" panose="020B0502020104020203" pitchFamily="34" charset="-79"/>
              </a:rPr>
              <a:t>Sean Mize</a:t>
            </a:r>
          </a:p>
        </p:txBody>
      </p:sp>
      <p:pic>
        <p:nvPicPr>
          <p:cNvPr id="364548" name="Picture 4">
            <a:extLst>
              <a:ext uri="{FF2B5EF4-FFF2-40B4-BE49-F238E27FC236}">
                <a16:creationId xmlns:a16="http://schemas.microsoft.com/office/drawing/2014/main" id="{88E35398-3216-D643-9326-EC197DCC35E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09875" y="1589485"/>
            <a:ext cx="6581180" cy="36790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spTree>
    <p:extLst>
      <p:ext uri="{BB962C8B-B14F-4D97-AF65-F5344CB8AC3E}">
        <p14:creationId xmlns:p14="http://schemas.microsoft.com/office/powerpoint/2010/main" val="381668953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6593" name="Rectangle 1">
            <a:extLst>
              <a:ext uri="{FF2B5EF4-FFF2-40B4-BE49-F238E27FC236}">
                <a16:creationId xmlns:a16="http://schemas.microsoft.com/office/drawing/2014/main" id="{4D6B2DC3-9AC2-0B45-911E-5D8981F7E1AB}"/>
              </a:ext>
            </a:extLst>
          </p:cNvPr>
          <p:cNvSpPr>
            <a:spLocks noGrp="1" noChangeArrowheads="1"/>
          </p:cNvSpPr>
          <p:nvPr>
            <p:ph type="title"/>
          </p:nvPr>
        </p:nvSpPr>
        <p:spPr>
          <a:xfrm>
            <a:off x="2265164" y="955477"/>
            <a:ext cx="7358063" cy="5018484"/>
          </a:xfrm>
        </p:spPr>
        <p:txBody>
          <a:bodyPr/>
          <a:lstStyle/>
          <a:p>
            <a:pPr eaLnBrk="1" hangingPunct="1"/>
            <a:r>
              <a:rPr lang="en-US" altLang="en-US" sz="2531">
                <a:latin typeface="Helvetica" pitchFamily="2" charset="0"/>
                <a:sym typeface="Helvetica" pitchFamily="2" charset="0"/>
              </a:rPr>
              <a:t>Your Consulting Program:</a:t>
            </a:r>
            <a:br>
              <a:rPr lang="en-US" altLang="en-US" sz="2531">
                <a:latin typeface="Helvetica" pitchFamily="2" charset="0"/>
                <a:sym typeface="Helvetica" pitchFamily="2" charset="0"/>
              </a:rPr>
            </a:br>
            <a:br>
              <a:rPr lang="en-US" altLang="en-US" sz="2531">
                <a:latin typeface="Helvetica" pitchFamily="2" charset="0"/>
                <a:sym typeface="Helvetica" pitchFamily="2" charset="0"/>
              </a:rPr>
            </a:br>
            <a:br>
              <a:rPr lang="en-US" altLang="en-US" sz="2531">
                <a:latin typeface="Helvetica" pitchFamily="2" charset="0"/>
                <a:sym typeface="Helvetica" pitchFamily="2" charset="0"/>
              </a:rPr>
            </a:br>
            <a:br>
              <a:rPr lang="en-US" altLang="en-US" sz="2531">
                <a:latin typeface="Helvetica" pitchFamily="2" charset="0"/>
                <a:sym typeface="Helvetica" pitchFamily="2" charset="0"/>
              </a:rPr>
            </a:br>
            <a:br>
              <a:rPr lang="en-US" altLang="en-US" sz="2531">
                <a:latin typeface="Helvetica" pitchFamily="2" charset="0"/>
                <a:sym typeface="Helvetica" pitchFamily="2" charset="0"/>
              </a:rPr>
            </a:br>
            <a:br>
              <a:rPr lang="en-US" altLang="en-US" sz="2531">
                <a:latin typeface="Helvetica" pitchFamily="2" charset="0"/>
                <a:sym typeface="Helvetica" pitchFamily="2" charset="0"/>
              </a:rPr>
            </a:br>
            <a:br>
              <a:rPr lang="en-US" altLang="en-US" sz="2531">
                <a:latin typeface="Helvetica" pitchFamily="2" charset="0"/>
                <a:sym typeface="Helvetica" pitchFamily="2" charset="0"/>
              </a:rPr>
            </a:br>
            <a:br>
              <a:rPr lang="en-US" altLang="en-US" sz="2531">
                <a:latin typeface="Helvetica" pitchFamily="2" charset="0"/>
                <a:sym typeface="Helvetica" pitchFamily="2" charset="0"/>
              </a:rPr>
            </a:br>
            <a:br>
              <a:rPr lang="en-US" altLang="en-US" sz="2531">
                <a:latin typeface="Helvetica" pitchFamily="2" charset="0"/>
                <a:sym typeface="Helvetica" pitchFamily="2" charset="0"/>
              </a:rPr>
            </a:br>
            <a:br>
              <a:rPr lang="en-US" altLang="en-US" sz="2531">
                <a:latin typeface="Helvetica" pitchFamily="2" charset="0"/>
                <a:sym typeface="Helvetica" pitchFamily="2" charset="0"/>
              </a:rPr>
            </a:br>
            <a:br>
              <a:rPr lang="en-US" altLang="en-US" sz="2531">
                <a:latin typeface="Helvetica" pitchFamily="2" charset="0"/>
                <a:sym typeface="Helvetica" pitchFamily="2" charset="0"/>
              </a:rPr>
            </a:br>
            <a:br>
              <a:rPr lang="en-US" altLang="en-US" sz="2531">
                <a:latin typeface="Helvetica" pitchFamily="2" charset="0"/>
                <a:sym typeface="Helvetica" pitchFamily="2" charset="0"/>
              </a:rPr>
            </a:br>
            <a:endParaRPr lang="en-US" altLang="en-US" sz="2531">
              <a:latin typeface="Helvetica" pitchFamily="2" charset="0"/>
              <a:sym typeface="Helvetica" pitchFamily="2" charset="0"/>
            </a:endParaRPr>
          </a:p>
        </p:txBody>
      </p:sp>
      <p:sp>
        <p:nvSpPr>
          <p:cNvPr id="366594" name="Rectangle 2">
            <a:extLst>
              <a:ext uri="{FF2B5EF4-FFF2-40B4-BE49-F238E27FC236}">
                <a16:creationId xmlns:a16="http://schemas.microsoft.com/office/drawing/2014/main" id="{B6552C47-0455-654A-AD49-2CEFDF5C4544}"/>
              </a:ext>
            </a:extLst>
          </p:cNvPr>
          <p:cNvSpPr>
            <a:spLocks/>
          </p:cNvSpPr>
          <p:nvPr/>
        </p:nvSpPr>
        <p:spPr bwMode="auto">
          <a:xfrm>
            <a:off x="1541860" y="6197203"/>
            <a:ext cx="9135070" cy="660797"/>
          </a:xfrm>
          <a:prstGeom prst="rect">
            <a:avLst/>
          </a:prstGeom>
          <a:solidFill>
            <a:schemeClr val="accent1"/>
          </a:solid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lvl1pPr algn="ctr">
              <a:defRPr sz="3600">
                <a:solidFill>
                  <a:schemeClr val="tx1"/>
                </a:solidFill>
                <a:latin typeface="Gill Sans" panose="020B0502020104020203" pitchFamily="34" charset="-79"/>
                <a:ea typeface="PingFang SC Regular" panose="020B0400000000000000" pitchFamily="34" charset="-122"/>
                <a:sym typeface="Gill Sans" panose="020B0502020104020203" pitchFamily="34" charset="-79"/>
              </a:defRPr>
            </a:lvl1pPr>
            <a:lvl2pPr marL="742950" indent="-285750" algn="ctr">
              <a:defRPr sz="3600">
                <a:solidFill>
                  <a:schemeClr val="tx1"/>
                </a:solidFill>
                <a:latin typeface="Gill Sans" panose="020B0502020104020203" pitchFamily="34" charset="-79"/>
                <a:ea typeface="PingFang SC Regular" panose="020B0400000000000000" pitchFamily="34" charset="-122"/>
                <a:sym typeface="Gill Sans" panose="020B0502020104020203" pitchFamily="34" charset="-79"/>
              </a:defRPr>
            </a:lvl2pPr>
            <a:lvl3pPr marL="1143000" indent="-228600" algn="ctr">
              <a:defRPr sz="3600">
                <a:solidFill>
                  <a:schemeClr val="tx1"/>
                </a:solidFill>
                <a:latin typeface="Gill Sans" panose="020B0502020104020203" pitchFamily="34" charset="-79"/>
                <a:ea typeface="PingFang SC Regular" panose="020B0400000000000000" pitchFamily="34" charset="-122"/>
                <a:sym typeface="Gill Sans" panose="020B0502020104020203" pitchFamily="34" charset="-79"/>
              </a:defRPr>
            </a:lvl3pPr>
            <a:lvl4pPr marL="1600200" indent="-228600" algn="ctr">
              <a:defRPr sz="3600">
                <a:solidFill>
                  <a:schemeClr val="tx1"/>
                </a:solidFill>
                <a:latin typeface="Gill Sans" panose="020B0502020104020203" pitchFamily="34" charset="-79"/>
                <a:ea typeface="PingFang SC Regular" panose="020B0400000000000000" pitchFamily="34" charset="-122"/>
                <a:sym typeface="Gill Sans" panose="020B0502020104020203" pitchFamily="34" charset="-79"/>
              </a:defRPr>
            </a:lvl4pPr>
            <a:lvl5pPr marL="2057400" indent="-228600" algn="ctr">
              <a:defRPr sz="3600">
                <a:solidFill>
                  <a:schemeClr val="tx1"/>
                </a:solidFill>
                <a:latin typeface="Gill Sans" panose="020B0502020104020203" pitchFamily="34" charset="-79"/>
                <a:ea typeface="PingFang SC Regular" panose="020B0400000000000000" pitchFamily="34" charset="-122"/>
                <a:sym typeface="Gill Sans" panose="020B0502020104020203" pitchFamily="34" charset="-79"/>
              </a:defRPr>
            </a:lvl5pPr>
            <a:lvl6pPr marL="2514600" indent="-228600" algn="ctr" eaLnBrk="0" fontAlgn="base" hangingPunct="0">
              <a:spcBef>
                <a:spcPct val="0"/>
              </a:spcBef>
              <a:spcAft>
                <a:spcPct val="0"/>
              </a:spcAft>
              <a:defRPr sz="3600">
                <a:solidFill>
                  <a:schemeClr val="tx1"/>
                </a:solidFill>
                <a:latin typeface="Gill Sans" panose="020B0502020104020203" pitchFamily="34" charset="-79"/>
                <a:ea typeface="PingFang SC Regular" panose="020B0400000000000000" pitchFamily="34" charset="-122"/>
                <a:sym typeface="Gill Sans" panose="020B0502020104020203" pitchFamily="34" charset="-79"/>
              </a:defRPr>
            </a:lvl6pPr>
            <a:lvl7pPr marL="2971800" indent="-228600" algn="ctr" eaLnBrk="0" fontAlgn="base" hangingPunct="0">
              <a:spcBef>
                <a:spcPct val="0"/>
              </a:spcBef>
              <a:spcAft>
                <a:spcPct val="0"/>
              </a:spcAft>
              <a:defRPr sz="3600">
                <a:solidFill>
                  <a:schemeClr val="tx1"/>
                </a:solidFill>
                <a:latin typeface="Gill Sans" panose="020B0502020104020203" pitchFamily="34" charset="-79"/>
                <a:ea typeface="PingFang SC Regular" panose="020B0400000000000000" pitchFamily="34" charset="-122"/>
                <a:sym typeface="Gill Sans" panose="020B0502020104020203" pitchFamily="34" charset="-79"/>
              </a:defRPr>
            </a:lvl7pPr>
            <a:lvl8pPr marL="3429000" indent="-228600" algn="ctr" eaLnBrk="0" fontAlgn="base" hangingPunct="0">
              <a:spcBef>
                <a:spcPct val="0"/>
              </a:spcBef>
              <a:spcAft>
                <a:spcPct val="0"/>
              </a:spcAft>
              <a:defRPr sz="3600">
                <a:solidFill>
                  <a:schemeClr val="tx1"/>
                </a:solidFill>
                <a:latin typeface="Gill Sans" panose="020B0502020104020203" pitchFamily="34" charset="-79"/>
                <a:ea typeface="PingFang SC Regular" panose="020B0400000000000000" pitchFamily="34" charset="-122"/>
                <a:sym typeface="Gill Sans" panose="020B0502020104020203" pitchFamily="34" charset="-79"/>
              </a:defRPr>
            </a:lvl8pPr>
            <a:lvl9pPr marL="3886200" indent="-228600" algn="ctr" eaLnBrk="0" fontAlgn="base" hangingPunct="0">
              <a:spcBef>
                <a:spcPct val="0"/>
              </a:spcBef>
              <a:spcAft>
                <a:spcPct val="0"/>
              </a:spcAft>
              <a:defRPr sz="3600">
                <a:solidFill>
                  <a:schemeClr val="tx1"/>
                </a:solidFill>
                <a:latin typeface="Gill Sans" panose="020B0502020104020203" pitchFamily="34" charset="-79"/>
                <a:ea typeface="PingFang SC Regular" panose="020B0400000000000000" pitchFamily="34" charset="-122"/>
                <a:sym typeface="Gill Sans" panose="020B0502020104020203" pitchFamily="34" charset="-79"/>
              </a:defRPr>
            </a:lvl9pPr>
          </a:lstStyle>
          <a:p>
            <a:pPr eaLnBrk="1" hangingPunct="1"/>
            <a:endParaRPr lang="en-US" altLang="en-US" sz="2953">
              <a:solidFill>
                <a:srgbClr val="000000"/>
              </a:solidFill>
            </a:endParaRPr>
          </a:p>
        </p:txBody>
      </p:sp>
      <p:sp>
        <p:nvSpPr>
          <p:cNvPr id="366595" name="Rectangle 3">
            <a:extLst>
              <a:ext uri="{FF2B5EF4-FFF2-40B4-BE49-F238E27FC236}">
                <a16:creationId xmlns:a16="http://schemas.microsoft.com/office/drawing/2014/main" id="{FE5ECDA6-C08F-C84F-96AE-A4AB6C998819}"/>
              </a:ext>
            </a:extLst>
          </p:cNvPr>
          <p:cNvSpPr>
            <a:spLocks/>
          </p:cNvSpPr>
          <p:nvPr/>
        </p:nvSpPr>
        <p:spPr bwMode="auto">
          <a:xfrm>
            <a:off x="1524000" y="6362402"/>
            <a:ext cx="1830586" cy="3214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lvl1pPr algn="ctr">
              <a:defRPr sz="3600">
                <a:solidFill>
                  <a:schemeClr val="tx1"/>
                </a:solidFill>
                <a:latin typeface="Gill Sans" panose="020B0502020104020203" pitchFamily="34" charset="-79"/>
                <a:ea typeface="PingFang SC Regular" panose="020B0400000000000000" pitchFamily="34" charset="-122"/>
                <a:sym typeface="Gill Sans" panose="020B0502020104020203" pitchFamily="34" charset="-79"/>
              </a:defRPr>
            </a:lvl1pPr>
            <a:lvl2pPr marL="742950" indent="-285750" algn="ctr">
              <a:defRPr sz="3600">
                <a:solidFill>
                  <a:schemeClr val="tx1"/>
                </a:solidFill>
                <a:latin typeface="Gill Sans" panose="020B0502020104020203" pitchFamily="34" charset="-79"/>
                <a:ea typeface="PingFang SC Regular" panose="020B0400000000000000" pitchFamily="34" charset="-122"/>
                <a:sym typeface="Gill Sans" panose="020B0502020104020203" pitchFamily="34" charset="-79"/>
              </a:defRPr>
            </a:lvl2pPr>
            <a:lvl3pPr marL="1143000" indent="-228600" algn="ctr">
              <a:defRPr sz="3600">
                <a:solidFill>
                  <a:schemeClr val="tx1"/>
                </a:solidFill>
                <a:latin typeface="Gill Sans" panose="020B0502020104020203" pitchFamily="34" charset="-79"/>
                <a:ea typeface="PingFang SC Regular" panose="020B0400000000000000" pitchFamily="34" charset="-122"/>
                <a:sym typeface="Gill Sans" panose="020B0502020104020203" pitchFamily="34" charset="-79"/>
              </a:defRPr>
            </a:lvl3pPr>
            <a:lvl4pPr marL="1600200" indent="-228600" algn="ctr">
              <a:defRPr sz="3600">
                <a:solidFill>
                  <a:schemeClr val="tx1"/>
                </a:solidFill>
                <a:latin typeface="Gill Sans" panose="020B0502020104020203" pitchFamily="34" charset="-79"/>
                <a:ea typeface="PingFang SC Regular" panose="020B0400000000000000" pitchFamily="34" charset="-122"/>
                <a:sym typeface="Gill Sans" panose="020B0502020104020203" pitchFamily="34" charset="-79"/>
              </a:defRPr>
            </a:lvl4pPr>
            <a:lvl5pPr marL="2057400" indent="-228600" algn="ctr">
              <a:defRPr sz="3600">
                <a:solidFill>
                  <a:schemeClr val="tx1"/>
                </a:solidFill>
                <a:latin typeface="Gill Sans" panose="020B0502020104020203" pitchFamily="34" charset="-79"/>
                <a:ea typeface="PingFang SC Regular" panose="020B0400000000000000" pitchFamily="34" charset="-122"/>
                <a:sym typeface="Gill Sans" panose="020B0502020104020203" pitchFamily="34" charset="-79"/>
              </a:defRPr>
            </a:lvl5pPr>
            <a:lvl6pPr marL="2514600" indent="-228600" algn="ctr" eaLnBrk="0" fontAlgn="base" hangingPunct="0">
              <a:spcBef>
                <a:spcPct val="0"/>
              </a:spcBef>
              <a:spcAft>
                <a:spcPct val="0"/>
              </a:spcAft>
              <a:defRPr sz="3600">
                <a:solidFill>
                  <a:schemeClr val="tx1"/>
                </a:solidFill>
                <a:latin typeface="Gill Sans" panose="020B0502020104020203" pitchFamily="34" charset="-79"/>
                <a:ea typeface="PingFang SC Regular" panose="020B0400000000000000" pitchFamily="34" charset="-122"/>
                <a:sym typeface="Gill Sans" panose="020B0502020104020203" pitchFamily="34" charset="-79"/>
              </a:defRPr>
            </a:lvl6pPr>
            <a:lvl7pPr marL="2971800" indent="-228600" algn="ctr" eaLnBrk="0" fontAlgn="base" hangingPunct="0">
              <a:spcBef>
                <a:spcPct val="0"/>
              </a:spcBef>
              <a:spcAft>
                <a:spcPct val="0"/>
              </a:spcAft>
              <a:defRPr sz="3600">
                <a:solidFill>
                  <a:schemeClr val="tx1"/>
                </a:solidFill>
                <a:latin typeface="Gill Sans" panose="020B0502020104020203" pitchFamily="34" charset="-79"/>
                <a:ea typeface="PingFang SC Regular" panose="020B0400000000000000" pitchFamily="34" charset="-122"/>
                <a:sym typeface="Gill Sans" panose="020B0502020104020203" pitchFamily="34" charset="-79"/>
              </a:defRPr>
            </a:lvl7pPr>
            <a:lvl8pPr marL="3429000" indent="-228600" algn="ctr" eaLnBrk="0" fontAlgn="base" hangingPunct="0">
              <a:spcBef>
                <a:spcPct val="0"/>
              </a:spcBef>
              <a:spcAft>
                <a:spcPct val="0"/>
              </a:spcAft>
              <a:defRPr sz="3600">
                <a:solidFill>
                  <a:schemeClr val="tx1"/>
                </a:solidFill>
                <a:latin typeface="Gill Sans" panose="020B0502020104020203" pitchFamily="34" charset="-79"/>
                <a:ea typeface="PingFang SC Regular" panose="020B0400000000000000" pitchFamily="34" charset="-122"/>
                <a:sym typeface="Gill Sans" panose="020B0502020104020203" pitchFamily="34" charset="-79"/>
              </a:defRPr>
            </a:lvl8pPr>
            <a:lvl9pPr marL="3886200" indent="-228600" algn="ctr" eaLnBrk="0" fontAlgn="base" hangingPunct="0">
              <a:spcBef>
                <a:spcPct val="0"/>
              </a:spcBef>
              <a:spcAft>
                <a:spcPct val="0"/>
              </a:spcAft>
              <a:defRPr sz="3600">
                <a:solidFill>
                  <a:schemeClr val="tx1"/>
                </a:solidFill>
                <a:latin typeface="Gill Sans" panose="020B0502020104020203" pitchFamily="34" charset="-79"/>
                <a:ea typeface="PingFang SC Regular" panose="020B0400000000000000" pitchFamily="34" charset="-122"/>
                <a:sym typeface="Gill Sans" panose="020B0502020104020203" pitchFamily="34" charset="-79"/>
              </a:defRPr>
            </a:lvl9pPr>
          </a:lstStyle>
          <a:p>
            <a:pPr eaLnBrk="1" hangingPunct="1"/>
            <a:r>
              <a:rPr lang="en-US" altLang="en-US" sz="1687">
                <a:solidFill>
                  <a:srgbClr val="FFFFFF"/>
                </a:solidFill>
                <a:cs typeface="Gill Sans" panose="020B0502020104020203" pitchFamily="34" charset="-79"/>
              </a:rPr>
              <a:t>Sean Mize</a:t>
            </a:r>
          </a:p>
        </p:txBody>
      </p:sp>
      <p:pic>
        <p:nvPicPr>
          <p:cNvPr id="366596" name="Picture 4">
            <a:extLst>
              <a:ext uri="{FF2B5EF4-FFF2-40B4-BE49-F238E27FC236}">
                <a16:creationId xmlns:a16="http://schemas.microsoft.com/office/drawing/2014/main" id="{16D6CC72-7281-CA48-A021-BBA006C3CE7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24063" y="1384102"/>
            <a:ext cx="2759273" cy="3056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pic>
        <p:nvPicPr>
          <p:cNvPr id="366597" name="Picture 5">
            <a:extLst>
              <a:ext uri="{FF2B5EF4-FFF2-40B4-BE49-F238E27FC236}">
                <a16:creationId xmlns:a16="http://schemas.microsoft.com/office/drawing/2014/main" id="{DC1FC0D5-792D-8B4F-A80D-1282A18AC41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42892" y="2786062"/>
            <a:ext cx="2482453" cy="2541613"/>
          </a:xfrm>
          <a:prstGeom prst="rect">
            <a:avLst/>
          </a:prstGeom>
          <a:noFill/>
          <a:ln w="76200">
            <a:solidFill>
              <a:srgbClr val="002D99"/>
            </a:solidFill>
            <a:miter lim="800000"/>
            <a:headEnd/>
            <a:tailEnd/>
          </a:ln>
          <a:extLst>
            <a:ext uri="{909E8E84-426E-40DD-AFC4-6F175D3DCCD1}">
              <a14:hiddenFill xmlns:a14="http://schemas.microsoft.com/office/drawing/2010/main">
                <a:solidFill>
                  <a:srgbClr val="FFFFFF"/>
                </a:solidFill>
              </a14:hiddenFill>
            </a:ext>
          </a:extLst>
        </p:spPr>
      </p:pic>
      <p:pic>
        <p:nvPicPr>
          <p:cNvPr id="366598" name="Picture 6">
            <a:extLst>
              <a:ext uri="{FF2B5EF4-FFF2-40B4-BE49-F238E27FC236}">
                <a16:creationId xmlns:a16="http://schemas.microsoft.com/office/drawing/2014/main" id="{CFB354FA-5D3B-2047-ADC0-750EF3DA6CE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53188" y="3856509"/>
            <a:ext cx="3598664" cy="2012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spTree>
    <p:extLst>
      <p:ext uri="{BB962C8B-B14F-4D97-AF65-F5344CB8AC3E}">
        <p14:creationId xmlns:p14="http://schemas.microsoft.com/office/powerpoint/2010/main" val="235208076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9E3620-8491-438F-AA07-4A5E79535B73}"/>
              </a:ext>
            </a:extLst>
          </p:cNvPr>
          <p:cNvSpPr>
            <a:spLocks noGrp="1"/>
          </p:cNvSpPr>
          <p:nvPr>
            <p:ph type="title"/>
          </p:nvPr>
        </p:nvSpPr>
        <p:spPr>
          <a:xfrm>
            <a:off x="1097280" y="230847"/>
            <a:ext cx="10058400" cy="1450757"/>
          </a:xfrm>
        </p:spPr>
        <p:txBody>
          <a:bodyPr>
            <a:normAutofit/>
          </a:bodyPr>
          <a:lstStyle/>
          <a:p>
            <a:r>
              <a:rPr lang="en-US" sz="4000" b="1" dirty="0">
                <a:solidFill>
                  <a:schemeClr val="accent1"/>
                </a:solidFill>
                <a:latin typeface="+mn-lt"/>
              </a:rPr>
              <a:t>Each Week Put The Recordings In The Coaching Members Area …</a:t>
            </a:r>
          </a:p>
        </p:txBody>
      </p:sp>
      <p:sp>
        <p:nvSpPr>
          <p:cNvPr id="3" name="Content Placeholder 2">
            <a:extLst>
              <a:ext uri="{FF2B5EF4-FFF2-40B4-BE49-F238E27FC236}">
                <a16:creationId xmlns:a16="http://schemas.microsoft.com/office/drawing/2014/main" id="{3C35A20F-8941-406A-9A19-985289A62C62}"/>
              </a:ext>
            </a:extLst>
          </p:cNvPr>
          <p:cNvSpPr>
            <a:spLocks noGrp="1"/>
          </p:cNvSpPr>
          <p:nvPr>
            <p:ph idx="1"/>
          </p:nvPr>
        </p:nvSpPr>
        <p:spPr>
          <a:xfrm>
            <a:off x="1097280" y="2163957"/>
            <a:ext cx="10058400" cy="3760891"/>
          </a:xfrm>
          <a:ln>
            <a:solidFill>
              <a:schemeClr val="accent1"/>
            </a:solidFill>
          </a:ln>
        </p:spPr>
        <p:txBody>
          <a:bodyPr>
            <a:normAutofit/>
          </a:bodyPr>
          <a:lstStyle/>
          <a:p>
            <a:pPr algn="ctr"/>
            <a:r>
              <a:rPr lang="en-US" sz="4000" b="1" dirty="0">
                <a:solidFill>
                  <a:schemeClr val="accent1"/>
                </a:solidFill>
              </a:rPr>
              <a:t>After a year, you have </a:t>
            </a:r>
          </a:p>
          <a:p>
            <a:pPr algn="ctr"/>
            <a:r>
              <a:rPr lang="en-US" sz="4000" b="1" dirty="0">
                <a:solidFill>
                  <a:schemeClr val="accent1"/>
                </a:solidFill>
              </a:rPr>
              <a:t>50 HOURS of training </a:t>
            </a:r>
          </a:p>
          <a:p>
            <a:pPr algn="ctr"/>
            <a:r>
              <a:rPr lang="en-US" sz="4000" b="1" dirty="0">
                <a:solidFill>
                  <a:schemeClr val="accent1"/>
                </a:solidFill>
              </a:rPr>
              <a:t>that is unique to </a:t>
            </a:r>
          </a:p>
          <a:p>
            <a:pPr algn="ctr"/>
            <a:r>
              <a:rPr lang="en-US" sz="4000" b="1" dirty="0">
                <a:solidFill>
                  <a:schemeClr val="accent1"/>
                </a:solidFill>
              </a:rPr>
              <a:t>YOUR Coaching Membership!</a:t>
            </a:r>
          </a:p>
        </p:txBody>
      </p:sp>
      <p:sp>
        <p:nvSpPr>
          <p:cNvPr id="8" name="Moon 7">
            <a:extLst>
              <a:ext uri="{FF2B5EF4-FFF2-40B4-BE49-F238E27FC236}">
                <a16:creationId xmlns:a16="http://schemas.microsoft.com/office/drawing/2014/main" id="{9F5F3B02-2901-4751-B62B-1A4E6C9261BD}"/>
              </a:ext>
            </a:extLst>
          </p:cNvPr>
          <p:cNvSpPr/>
          <p:nvPr/>
        </p:nvSpPr>
        <p:spPr>
          <a:xfrm rot="2610806">
            <a:off x="1148577" y="3293301"/>
            <a:ext cx="2732049" cy="1895707"/>
          </a:xfrm>
          <a:prstGeom prst="mo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5867714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9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493D5E-5713-48CE-B701-ADF32A4D455E}"/>
              </a:ext>
            </a:extLst>
          </p:cNvPr>
          <p:cNvSpPr>
            <a:spLocks noGrp="1"/>
          </p:cNvSpPr>
          <p:nvPr>
            <p:ph type="title"/>
          </p:nvPr>
        </p:nvSpPr>
        <p:spPr>
          <a:xfrm>
            <a:off x="1006900" y="1188637"/>
            <a:ext cx="3141430" cy="4480726"/>
          </a:xfrm>
        </p:spPr>
        <p:txBody>
          <a:bodyPr>
            <a:normAutofit/>
          </a:bodyPr>
          <a:lstStyle/>
          <a:p>
            <a:pPr algn="r"/>
            <a:r>
              <a:rPr lang="en-US" sz="5100" dirty="0"/>
              <a:t>In just a few weeks from right now you can have your own</a:t>
            </a:r>
          </a:p>
        </p:txBody>
      </p:sp>
      <p:sp>
        <p:nvSpPr>
          <p:cNvPr id="3" name="Content Placeholder 2">
            <a:extLst>
              <a:ext uri="{FF2B5EF4-FFF2-40B4-BE49-F238E27FC236}">
                <a16:creationId xmlns:a16="http://schemas.microsoft.com/office/drawing/2014/main" id="{E0C61461-9331-4811-8A5F-F671E2FD2253}"/>
              </a:ext>
            </a:extLst>
          </p:cNvPr>
          <p:cNvSpPr>
            <a:spLocks noGrp="1"/>
          </p:cNvSpPr>
          <p:nvPr>
            <p:ph idx="1"/>
          </p:nvPr>
        </p:nvSpPr>
        <p:spPr>
          <a:xfrm>
            <a:off x="5138928" y="1338729"/>
            <a:ext cx="4795584" cy="4180542"/>
          </a:xfrm>
        </p:spPr>
        <p:txBody>
          <a:bodyPr anchor="ctr">
            <a:normAutofit/>
          </a:bodyPr>
          <a:lstStyle/>
          <a:p>
            <a:r>
              <a:rPr lang="en-US" sz="2400" b="1"/>
              <a:t>$100 ( or $97, or $199 or $199) Coaching Membership</a:t>
            </a:r>
          </a:p>
          <a:p>
            <a:r>
              <a:rPr lang="en-US" sz="2400" b="1"/>
              <a:t>Clients paying $100 a month on autopilot</a:t>
            </a:r>
          </a:p>
          <a:p>
            <a:r>
              <a:rPr lang="en-US" sz="2400" b="1"/>
              <a:t>Month after Month</a:t>
            </a:r>
          </a:p>
        </p:txBody>
      </p:sp>
    </p:spTree>
    <p:extLst>
      <p:ext uri="{BB962C8B-B14F-4D97-AF65-F5344CB8AC3E}">
        <p14:creationId xmlns:p14="http://schemas.microsoft.com/office/powerpoint/2010/main" val="150581038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9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493D5E-5713-48CE-B701-ADF32A4D455E}"/>
              </a:ext>
            </a:extLst>
          </p:cNvPr>
          <p:cNvSpPr>
            <a:spLocks noGrp="1"/>
          </p:cNvSpPr>
          <p:nvPr>
            <p:ph type="title"/>
          </p:nvPr>
        </p:nvSpPr>
        <p:spPr>
          <a:xfrm>
            <a:off x="1006900" y="1188637"/>
            <a:ext cx="3141430" cy="4480726"/>
          </a:xfrm>
        </p:spPr>
        <p:txBody>
          <a:bodyPr>
            <a:normAutofit/>
          </a:bodyPr>
          <a:lstStyle/>
          <a:p>
            <a:pPr algn="r"/>
            <a:r>
              <a:rPr lang="en-US" sz="5100" dirty="0"/>
              <a:t>You literally only have 3 moving parts:</a:t>
            </a:r>
          </a:p>
        </p:txBody>
      </p:sp>
      <p:sp>
        <p:nvSpPr>
          <p:cNvPr id="3" name="Content Placeholder 2">
            <a:extLst>
              <a:ext uri="{FF2B5EF4-FFF2-40B4-BE49-F238E27FC236}">
                <a16:creationId xmlns:a16="http://schemas.microsoft.com/office/drawing/2014/main" id="{E0C61461-9331-4811-8A5F-F671E2FD2253}"/>
              </a:ext>
            </a:extLst>
          </p:cNvPr>
          <p:cNvSpPr>
            <a:spLocks noGrp="1"/>
          </p:cNvSpPr>
          <p:nvPr>
            <p:ph idx="1"/>
          </p:nvPr>
        </p:nvSpPr>
        <p:spPr>
          <a:xfrm>
            <a:off x="5138928" y="1338729"/>
            <a:ext cx="4795584" cy="4180542"/>
          </a:xfrm>
        </p:spPr>
        <p:txBody>
          <a:bodyPr anchor="ctr">
            <a:normAutofit/>
          </a:bodyPr>
          <a:lstStyle/>
          <a:p>
            <a:r>
              <a:rPr lang="en-US" sz="2400" b="1"/>
              <a:t>The Coaching Membership itself, where your lessons are stored</a:t>
            </a:r>
          </a:p>
          <a:p>
            <a:r>
              <a:rPr lang="en-US" sz="2400" b="1"/>
              <a:t>A Weekly Client Interaction Call Where You Help Clients and Answer Questions</a:t>
            </a:r>
          </a:p>
          <a:p>
            <a:r>
              <a:rPr lang="en-US" sz="2400" b="1"/>
              <a:t>A Community Forum where clients can network</a:t>
            </a:r>
          </a:p>
        </p:txBody>
      </p:sp>
    </p:spTree>
    <p:extLst>
      <p:ext uri="{BB962C8B-B14F-4D97-AF65-F5344CB8AC3E}">
        <p14:creationId xmlns:p14="http://schemas.microsoft.com/office/powerpoint/2010/main" val="377019068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493D5E-5713-48CE-B701-ADF32A4D455E}"/>
              </a:ext>
            </a:extLst>
          </p:cNvPr>
          <p:cNvSpPr>
            <a:spLocks noGrp="1"/>
          </p:cNvSpPr>
          <p:nvPr>
            <p:ph type="title"/>
          </p:nvPr>
        </p:nvSpPr>
        <p:spPr>
          <a:xfrm>
            <a:off x="447472" y="1188637"/>
            <a:ext cx="3700858" cy="4480726"/>
          </a:xfrm>
        </p:spPr>
        <p:txBody>
          <a:bodyPr>
            <a:normAutofit fontScale="90000"/>
          </a:bodyPr>
          <a:lstStyle/>
          <a:p>
            <a:pPr algn="r"/>
            <a:r>
              <a:rPr lang="en-US" sz="5100" dirty="0"/>
              <a:t>And instead of spending countless hours coaching and administering your program:</a:t>
            </a:r>
          </a:p>
        </p:txBody>
      </p:sp>
      <p:sp>
        <p:nvSpPr>
          <p:cNvPr id="3" name="Content Placeholder 2">
            <a:extLst>
              <a:ext uri="{FF2B5EF4-FFF2-40B4-BE49-F238E27FC236}">
                <a16:creationId xmlns:a16="http://schemas.microsoft.com/office/drawing/2014/main" id="{E0C61461-9331-4811-8A5F-F671E2FD2253}"/>
              </a:ext>
            </a:extLst>
          </p:cNvPr>
          <p:cNvSpPr>
            <a:spLocks noGrp="1"/>
          </p:cNvSpPr>
          <p:nvPr>
            <p:ph idx="1"/>
          </p:nvPr>
        </p:nvSpPr>
        <p:spPr>
          <a:xfrm>
            <a:off x="5138928" y="1338729"/>
            <a:ext cx="4795584" cy="4180542"/>
          </a:xfrm>
        </p:spPr>
        <p:txBody>
          <a:bodyPr anchor="ctr">
            <a:normAutofit/>
          </a:bodyPr>
          <a:lstStyle/>
          <a:p>
            <a:r>
              <a:rPr lang="en-US" sz="2400" b="1"/>
              <a:t>You simply invite folks to join your Coaching Membership</a:t>
            </a:r>
          </a:p>
          <a:p>
            <a:r>
              <a:rPr lang="en-US" sz="2400" b="1"/>
              <a:t>The read a set of 7 emails </a:t>
            </a:r>
          </a:p>
          <a:p>
            <a:r>
              <a:rPr lang="en-US" sz="2400" b="1"/>
              <a:t>And sign up from your sales letter</a:t>
            </a:r>
          </a:p>
          <a:p>
            <a:r>
              <a:rPr lang="en-US" sz="2400" b="1"/>
              <a:t>(or possibly a video presentation like this)</a:t>
            </a:r>
          </a:p>
        </p:txBody>
      </p:sp>
    </p:spTree>
    <p:extLst>
      <p:ext uri="{BB962C8B-B14F-4D97-AF65-F5344CB8AC3E}">
        <p14:creationId xmlns:p14="http://schemas.microsoft.com/office/powerpoint/2010/main" val="66941079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3" name="Content Placeholder 2">
            <a:extLst>
              <a:ext uri="{FF2B5EF4-FFF2-40B4-BE49-F238E27FC236}">
                <a16:creationId xmlns:a16="http://schemas.microsoft.com/office/drawing/2014/main" id="{4CE97828-AFF6-420D-898A-6D0ACD3C0EF3}"/>
              </a:ext>
            </a:extLst>
          </p:cNvPr>
          <p:cNvSpPr>
            <a:spLocks noGrp="1"/>
          </p:cNvSpPr>
          <p:nvPr>
            <p:ph idx="1"/>
          </p:nvPr>
        </p:nvSpPr>
        <p:spPr>
          <a:xfrm>
            <a:off x="1066800" y="610142"/>
            <a:ext cx="10058400" cy="5343186"/>
          </a:xfrm>
        </p:spPr>
        <p:txBody>
          <a:bodyPr>
            <a:normAutofit/>
          </a:bodyPr>
          <a:lstStyle/>
          <a:p>
            <a:pPr marL="0" indent="0" algn="ctr">
              <a:buNone/>
            </a:pPr>
            <a:r>
              <a:rPr lang="en-US" sz="4400" b="1">
                <a:solidFill>
                  <a:schemeClr val="accent5">
                    <a:lumMod val="75000"/>
                  </a:schemeClr>
                </a:solidFill>
              </a:rPr>
              <a:t>Your First Launch</a:t>
            </a:r>
          </a:p>
          <a:p>
            <a:pPr marL="0" indent="0" algn="ctr">
              <a:buNone/>
            </a:pPr>
            <a:endParaRPr lang="en-US" sz="3300" b="1">
              <a:solidFill>
                <a:schemeClr val="tx1"/>
              </a:solidFill>
            </a:endParaRPr>
          </a:p>
          <a:p>
            <a:r>
              <a:rPr lang="en-US" sz="3300" b="1"/>
              <a:t>So now once you have your Coaching Membership set up </a:t>
            </a:r>
          </a:p>
          <a:p>
            <a:endParaRPr lang="en-US" sz="3300" b="1"/>
          </a:p>
          <a:p>
            <a:endParaRPr lang="en-US" sz="3300" b="1"/>
          </a:p>
          <a:p>
            <a:r>
              <a:rPr lang="en-US" sz="3300" b="1"/>
              <a:t>The next step is a launch to get started  . . .</a:t>
            </a:r>
          </a:p>
        </p:txBody>
      </p:sp>
    </p:spTree>
    <p:extLst>
      <p:ext uri="{BB962C8B-B14F-4D97-AF65-F5344CB8AC3E}">
        <p14:creationId xmlns:p14="http://schemas.microsoft.com/office/powerpoint/2010/main" val="170128763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0">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643AF792-C658-CC44-8C20-1687146AD9D5}">
  <we:reference id="wa104381335" version="1.0.0.1" store="en-001" storeType="OMEX"/>
  <we:alternateReferences>
    <we:reference id="wa104381335" version="1.0.0.1" store="" storeType="OMEX"/>
  </we:alternateReferences>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otalTime>1810</TotalTime>
  <Words>10531</Words>
  <Application>Microsoft Macintosh PowerPoint</Application>
  <PresentationFormat>Widescreen</PresentationFormat>
  <Paragraphs>1051</Paragraphs>
  <Slides>154</Slides>
  <Notes>153</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154</vt:i4>
      </vt:variant>
    </vt:vector>
  </HeadingPairs>
  <TitlesOfParts>
    <vt:vector size="165" baseType="lpstr">
      <vt:lpstr>Arial</vt:lpstr>
      <vt:lpstr>Calibri</vt:lpstr>
      <vt:lpstr>Calibri Light</vt:lpstr>
      <vt:lpstr>Georgia Pro Light</vt:lpstr>
      <vt:lpstr>Gill Sans</vt:lpstr>
      <vt:lpstr>Helvetica</vt:lpstr>
      <vt:lpstr>Lucida Grande</vt:lpstr>
      <vt:lpstr>Quire Sans Pro Light</vt:lpstr>
      <vt:lpstr>Sagona ExtraLight (Headings)</vt:lpstr>
      <vt:lpstr>Wingdings</vt:lpstr>
      <vt:lpstr>Office Theme</vt:lpstr>
      <vt:lpstr>How to Create an Easy Coaching Membership That Changes Lives and Gives You An Amazing Lifestyle </vt:lpstr>
      <vt:lpstr>PowerPoint Presentation</vt:lpstr>
      <vt:lpstr>PowerPoint Presentation</vt:lpstr>
      <vt:lpstr>PowerPoint Presentation</vt:lpstr>
      <vt:lpstr>PowerPoint Presentation</vt:lpstr>
      <vt:lpstr>Move part of your coaching/consulting business to a Coaching Membership-   Help MORE clients  get better results AND work less  and make more?</vt:lpstr>
      <vt:lpstr>If That’s What You Are Looking For. . . </vt:lpstr>
      <vt:lpstr>PowerPoint Presentation</vt:lpstr>
      <vt:lpstr>If you are here today, let me guess you are in one of the following situations (or a combo)</vt:lpstr>
      <vt:lpstr>PowerPoint Presentation</vt:lpstr>
      <vt:lpstr>You are a consultant, or a service provider and you want to pivot your business</vt:lpstr>
      <vt:lpstr>PowerPoint Presentation</vt:lpstr>
      <vt:lpstr>PowerPoint Presentation</vt:lpstr>
      <vt:lpstr>PowerPoint Presentation</vt:lpstr>
      <vt:lpstr>PowerPoint Presentation</vt:lpstr>
      <vt:lpstr>PowerPoint Presentation</vt:lpstr>
      <vt:lpstr>PowerPoint Presentation</vt:lpstr>
      <vt:lpstr>If That’s You, You Are In The Right Place </vt:lpstr>
      <vt:lpstr>If that’s you, you are in the right place</vt:lpstr>
      <vt:lpstr>Some quick housekeeping:</vt:lpstr>
      <vt:lpstr>PowerPoint Presentation</vt:lpstr>
      <vt:lpstr>My Own Journey Propelled Me To …  Create This Business Model  That Works Like Clockwork   For   Me and My Clients!</vt:lpstr>
      <vt:lpstr>My First Coaching Program in 2007</vt:lpstr>
      <vt:lpstr>First Coaching Program First Month Results… </vt:lpstr>
      <vt:lpstr>Changing Lives Meeting Needs Thank You Letters</vt:lpstr>
      <vt:lpstr>I set the coaching up all wrong . . .</vt:lpstr>
      <vt:lpstr>60 Clients Unlimited Access to ME! </vt:lpstr>
      <vt:lpstr>I tried to take a vacation…</vt:lpstr>
      <vt:lpstr>That was a nightmare, to say the least  </vt:lpstr>
      <vt:lpstr>PowerPoint Presentation</vt:lpstr>
      <vt:lpstr>PowerPoint Presentation</vt:lpstr>
      <vt:lpstr>PowerPoint Presentation</vt:lpstr>
      <vt:lpstr>On my journey, I invested literally  tens of thousands of dollars in training…</vt:lpstr>
      <vt:lpstr>PowerPoint Presentation</vt:lpstr>
      <vt:lpstr>PowerPoint Presentation</vt:lpstr>
      <vt:lpstr>PowerPoint Presentation</vt:lpstr>
      <vt:lpstr>PowerPoint Presentation</vt:lpstr>
      <vt:lpstr>Designed My Own  Coaching Model…</vt:lpstr>
      <vt:lpstr>Designed My Own  Coaching Model…</vt:lpstr>
      <vt:lpstr>Designed My Own  Coaching Model…</vt:lpstr>
      <vt:lpstr>Designed My Own  Coaching Model…</vt:lpstr>
      <vt:lpstr>Designed My Own  Coaching Model…</vt:lpstr>
      <vt:lpstr>Designed My Own  Coaching Model…</vt:lpstr>
      <vt:lpstr>Designed My Own  Coaching Model…</vt:lpstr>
      <vt:lpstr>Designed My Own  Coaching Model…</vt:lpstr>
      <vt:lpstr>Designed My Own  Coaching Model…</vt:lpstr>
      <vt:lpstr>Designed My Own  Coaching Model…</vt:lpstr>
      <vt:lpstr>Designed My Own  Coaching Model…</vt:lpstr>
      <vt:lpstr>Designed My Own  Coaching Model…</vt:lpstr>
      <vt:lpstr>Introducing the: Coaching Membership </vt:lpstr>
      <vt:lpstr>Introducing the: Coaching Membership </vt:lpstr>
      <vt:lpstr>Introducing the: Coaching Membership </vt:lpstr>
      <vt:lpstr>The Coaching Membership Model  has completely changed things for me . . .  I went from totally inundated with clients and requests and emails and phone calls . . .</vt:lpstr>
      <vt:lpstr>To an amazing level of freedom in my life . . .    Literally being able to help 100s of clients, give them great training I don’t have to re-teach for each client – PLUS have all my clients meeting ME during office hours, instead of whenever they feel like they need help. . .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Mto It’s been amazing . . . st AMAZING Is Because of Its Simplicity I Can Travel The Country…</vt:lpstr>
      <vt:lpstr>Long story short, </vt:lpstr>
      <vt:lpstr>You see, once I discovered such an easy way to help clients and maintain my own freedom and sanity at the same time</vt:lpstr>
      <vt:lpstr>I immediately wanted to share it with other entrepreneurs so that they wouldn’t have to go through the long journey, intense study, and trial and error that I went through </vt:lpstr>
      <vt:lpstr>So that brings us to this point in time  . .   And that’s  the “why” behind why I’m sharing the guts of my Coaching Membership Model . . . This has changed my life radically . . . And I don’t want other entrepreneurs and coaches to have to go through the same trial and error . .</vt:lpstr>
      <vt:lpstr>So let’s dig deep . . .   And let’s first take a look at the first key secret . . .</vt:lpstr>
      <vt:lpstr>The Coaching Membership Model</vt:lpstr>
      <vt:lpstr>ONE TIME!</vt:lpstr>
      <vt:lpstr>No More …</vt:lpstr>
      <vt:lpstr>The First Secret to the Coaching Membership Model is…</vt:lpstr>
      <vt:lpstr>The First Secret to the Coaching Membership Model is…</vt:lpstr>
      <vt:lpstr>The First Secret to the Coaching Membership Model is…</vt:lpstr>
      <vt:lpstr>2nd Secret …Once a Week </vt:lpstr>
      <vt:lpstr>Instead of scheduling multiple 1-1 calls …</vt:lpstr>
      <vt:lpstr>Group Office Hours Style Coaching Call</vt:lpstr>
      <vt:lpstr>Many times clients come to the live training…</vt:lpstr>
      <vt:lpstr>PowerPoint Presentation</vt:lpstr>
      <vt:lpstr>Instead of paying $200-$500 an hour</vt:lpstr>
      <vt:lpstr>Instead clients pay a MONTHLY fee of …</vt:lpstr>
      <vt:lpstr>PowerPoint Presentation</vt:lpstr>
      <vt:lpstr>When you charge $200-$500 an hour 1-1</vt:lpstr>
      <vt:lpstr>PowerPoint Presentation</vt:lpstr>
      <vt:lpstr>PowerPoint Presentation</vt:lpstr>
      <vt:lpstr>10% of them – only 3 to 4 clients as questions!</vt:lpstr>
      <vt:lpstr>If you have 200 clients …</vt:lpstr>
      <vt:lpstr>Let’s compare:</vt:lpstr>
      <vt:lpstr>Let’s compare:</vt:lpstr>
      <vt:lpstr>Let’s compare:</vt:lpstr>
      <vt:lpstr>Let’s compare:</vt:lpstr>
      <vt:lpstr>PowerPoint Presentation</vt:lpstr>
      <vt:lpstr>Here’s what it looks like …</vt:lpstr>
      <vt:lpstr>             </vt:lpstr>
      <vt:lpstr>Your Consulting Program:            </vt:lpstr>
      <vt:lpstr>Each Week Put The Recordings In The Coaching Members Area …</vt:lpstr>
      <vt:lpstr>In just a few weeks from right now you can have your own</vt:lpstr>
      <vt:lpstr>You literally only have 3 moving parts:</vt:lpstr>
      <vt:lpstr>And instead of spending countless hours coaching and administering your program: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How to Create a Coaching Membership You Can Run From Your Home </dc:title>
  <dc:creator>Sean Mize</dc:creator>
  <cp:lastModifiedBy>Sean Mize</cp:lastModifiedBy>
  <cp:revision>31</cp:revision>
  <dcterms:created xsi:type="dcterms:W3CDTF">2020-04-13T17:56:45Z</dcterms:created>
  <dcterms:modified xsi:type="dcterms:W3CDTF">2020-10-30T22:40:06Z</dcterms:modified>
</cp:coreProperties>
</file>